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8"/>
  </p:notesMasterIdLst>
  <p:sldIdLst>
    <p:sldId id="263" r:id="rId6"/>
    <p:sldId id="416" r:id="rId7"/>
    <p:sldId id="414" r:id="rId8"/>
    <p:sldId id="430" r:id="rId9"/>
    <p:sldId id="265" r:id="rId10"/>
    <p:sldId id="262" r:id="rId11"/>
    <p:sldId id="427" r:id="rId12"/>
    <p:sldId id="260" r:id="rId13"/>
    <p:sldId id="463" r:id="rId14"/>
    <p:sldId id="464" r:id="rId15"/>
    <p:sldId id="465" r:id="rId16"/>
    <p:sldId id="466" r:id="rId17"/>
    <p:sldId id="473" r:id="rId18"/>
    <p:sldId id="418" r:id="rId19"/>
    <p:sldId id="474" r:id="rId20"/>
    <p:sldId id="475" r:id="rId21"/>
    <p:sldId id="476" r:id="rId22"/>
    <p:sldId id="477" r:id="rId23"/>
    <p:sldId id="478" r:id="rId24"/>
    <p:sldId id="258" r:id="rId25"/>
    <p:sldId id="264" r:id="rId26"/>
    <p:sldId id="4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856665-876F-1587-7722-5F14B778309D}" v="1" dt="2024-03-01T17:39:41.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8182"/>
    <p:restoredTop sz="53595" autoAdjust="0"/>
  </p:normalViewPr>
  <p:slideViewPr>
    <p:cSldViewPr snapToGrid="0">
      <p:cViewPr varScale="1">
        <p:scale>
          <a:sx n="44" d="100"/>
          <a:sy n="44" d="100"/>
        </p:scale>
        <p:origin x="1589" y="4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1460E-8A82-4D72-AB4A-CF48876040F0}" type="doc">
      <dgm:prSet loTypeId="urn:microsoft.com/office/officeart/2005/8/layout/cycle8" loCatId="cycle" qsTypeId="urn:microsoft.com/office/officeart/2005/8/quickstyle/simple1" qsCatId="simple" csTypeId="urn:microsoft.com/office/officeart/2005/8/colors/accent1_2" csCatId="accent1" phldr="1"/>
      <dgm:spPr/>
    </dgm:pt>
    <dgm:pt modelId="{2A1CA51F-8B2F-4847-AB4C-E4A85E06B1E6}">
      <dgm:prSet phldrT="[Text]"/>
      <dgm:spPr/>
      <dgm:t>
        <a:bodyPr/>
        <a:lstStyle/>
        <a:p>
          <a:r>
            <a:rPr lang="en-US" dirty="0"/>
            <a:t>Peer (listens attentively and responds)</a:t>
          </a:r>
          <a:endParaRPr lang="en-CA" dirty="0"/>
        </a:p>
      </dgm:t>
    </dgm:pt>
    <dgm:pt modelId="{D44D7E44-4821-49E1-BDEA-04CD541E981F}" type="parTrans" cxnId="{2D460EBD-4D7E-4135-887D-74543100A34E}">
      <dgm:prSet/>
      <dgm:spPr/>
      <dgm:t>
        <a:bodyPr/>
        <a:lstStyle/>
        <a:p>
          <a:endParaRPr lang="en-CA"/>
        </a:p>
      </dgm:t>
    </dgm:pt>
    <dgm:pt modelId="{0EEF163B-0063-4FF8-9F62-951820C40B00}" type="sibTrans" cxnId="{2D460EBD-4D7E-4135-887D-74543100A34E}">
      <dgm:prSet/>
      <dgm:spPr/>
      <dgm:t>
        <a:bodyPr/>
        <a:lstStyle/>
        <a:p>
          <a:endParaRPr lang="en-CA"/>
        </a:p>
      </dgm:t>
    </dgm:pt>
    <dgm:pt modelId="{05E9C5B3-D0EA-471F-9CC0-A57C7D1FC985}">
      <dgm:prSet phldrT="[Text]"/>
      <dgm:spPr/>
      <dgm:t>
        <a:bodyPr/>
        <a:lstStyle/>
        <a:p>
          <a:r>
            <a:rPr lang="en-US" dirty="0"/>
            <a:t>Observer (supports and observes)</a:t>
          </a:r>
          <a:endParaRPr lang="en-CA" dirty="0"/>
        </a:p>
      </dgm:t>
    </dgm:pt>
    <dgm:pt modelId="{7D44740E-45C8-43A8-A975-CEB304D5415E}" type="parTrans" cxnId="{7F532F22-126F-4534-AEE0-6893B0183271}">
      <dgm:prSet/>
      <dgm:spPr/>
      <dgm:t>
        <a:bodyPr/>
        <a:lstStyle/>
        <a:p>
          <a:endParaRPr lang="en-CA"/>
        </a:p>
      </dgm:t>
    </dgm:pt>
    <dgm:pt modelId="{BAA0199F-1E5B-4BBB-B119-709F765A4D96}" type="sibTrans" cxnId="{7F532F22-126F-4534-AEE0-6893B0183271}">
      <dgm:prSet/>
      <dgm:spPr/>
      <dgm:t>
        <a:bodyPr/>
        <a:lstStyle/>
        <a:p>
          <a:endParaRPr lang="en-CA"/>
        </a:p>
      </dgm:t>
    </dgm:pt>
    <dgm:pt modelId="{1BEE8B21-4282-420C-9F1C-991CD91B8D50}">
      <dgm:prSet phldrT="[Text]"/>
      <dgm:spPr/>
      <dgm:t>
        <a:bodyPr/>
        <a:lstStyle/>
        <a:p>
          <a:r>
            <a:rPr lang="en-US" dirty="0"/>
            <a:t>Peer Supporter (shares)</a:t>
          </a:r>
          <a:endParaRPr lang="en-CA" dirty="0"/>
        </a:p>
      </dgm:t>
    </dgm:pt>
    <dgm:pt modelId="{001F8E10-F747-4D34-988D-9D8F5E6DEAD1}" type="parTrans" cxnId="{011E821D-FC35-4864-8ACD-4AE027B38A8F}">
      <dgm:prSet/>
      <dgm:spPr/>
      <dgm:t>
        <a:bodyPr/>
        <a:lstStyle/>
        <a:p>
          <a:endParaRPr lang="en-CA"/>
        </a:p>
      </dgm:t>
    </dgm:pt>
    <dgm:pt modelId="{07E2E965-39BC-400B-8529-03DC5A734545}" type="sibTrans" cxnId="{011E821D-FC35-4864-8ACD-4AE027B38A8F}">
      <dgm:prSet/>
      <dgm:spPr/>
      <dgm:t>
        <a:bodyPr/>
        <a:lstStyle/>
        <a:p>
          <a:endParaRPr lang="en-CA"/>
        </a:p>
      </dgm:t>
    </dgm:pt>
    <dgm:pt modelId="{5E1806B1-0734-421B-9CD8-8CB8908177E4}" type="pres">
      <dgm:prSet presAssocID="{CB31460E-8A82-4D72-AB4A-CF48876040F0}" presName="compositeShape" presStyleCnt="0">
        <dgm:presLayoutVars>
          <dgm:chMax val="7"/>
          <dgm:dir/>
          <dgm:resizeHandles val="exact"/>
        </dgm:presLayoutVars>
      </dgm:prSet>
      <dgm:spPr/>
    </dgm:pt>
    <dgm:pt modelId="{F63A3DCC-47B4-45A0-9C6C-C8C27662E402}" type="pres">
      <dgm:prSet presAssocID="{CB31460E-8A82-4D72-AB4A-CF48876040F0}" presName="wedge1" presStyleLbl="node1" presStyleIdx="0" presStyleCnt="3"/>
      <dgm:spPr/>
    </dgm:pt>
    <dgm:pt modelId="{3FC93536-675C-4418-AEF1-B54D319D3672}" type="pres">
      <dgm:prSet presAssocID="{CB31460E-8A82-4D72-AB4A-CF48876040F0}" presName="dummy1a" presStyleCnt="0"/>
      <dgm:spPr/>
    </dgm:pt>
    <dgm:pt modelId="{48A03597-0035-47C0-B939-783426BBEE8E}" type="pres">
      <dgm:prSet presAssocID="{CB31460E-8A82-4D72-AB4A-CF48876040F0}" presName="dummy1b" presStyleCnt="0"/>
      <dgm:spPr/>
    </dgm:pt>
    <dgm:pt modelId="{73C0CAD6-B653-4F97-9869-4278DD96D924}" type="pres">
      <dgm:prSet presAssocID="{CB31460E-8A82-4D72-AB4A-CF48876040F0}" presName="wedge1Tx" presStyleLbl="node1" presStyleIdx="0" presStyleCnt="3">
        <dgm:presLayoutVars>
          <dgm:chMax val="0"/>
          <dgm:chPref val="0"/>
          <dgm:bulletEnabled val="1"/>
        </dgm:presLayoutVars>
      </dgm:prSet>
      <dgm:spPr/>
    </dgm:pt>
    <dgm:pt modelId="{D1794C93-5A99-46A8-BCF4-8647996C2741}" type="pres">
      <dgm:prSet presAssocID="{CB31460E-8A82-4D72-AB4A-CF48876040F0}" presName="wedge2" presStyleLbl="node1" presStyleIdx="1" presStyleCnt="3"/>
      <dgm:spPr/>
    </dgm:pt>
    <dgm:pt modelId="{B3D73B44-8BF9-4D2F-B591-F8A8C0676E13}" type="pres">
      <dgm:prSet presAssocID="{CB31460E-8A82-4D72-AB4A-CF48876040F0}" presName="dummy2a" presStyleCnt="0"/>
      <dgm:spPr/>
    </dgm:pt>
    <dgm:pt modelId="{079FDEC1-2FBE-404A-9A6F-0299276CD600}" type="pres">
      <dgm:prSet presAssocID="{CB31460E-8A82-4D72-AB4A-CF48876040F0}" presName="dummy2b" presStyleCnt="0"/>
      <dgm:spPr/>
    </dgm:pt>
    <dgm:pt modelId="{A1C7EB9B-02A5-4A6C-879C-DD37372EBCB7}" type="pres">
      <dgm:prSet presAssocID="{CB31460E-8A82-4D72-AB4A-CF48876040F0}" presName="wedge2Tx" presStyleLbl="node1" presStyleIdx="1" presStyleCnt="3">
        <dgm:presLayoutVars>
          <dgm:chMax val="0"/>
          <dgm:chPref val="0"/>
          <dgm:bulletEnabled val="1"/>
        </dgm:presLayoutVars>
      </dgm:prSet>
      <dgm:spPr/>
    </dgm:pt>
    <dgm:pt modelId="{56880B76-B134-4533-8B17-F4F515D9433E}" type="pres">
      <dgm:prSet presAssocID="{CB31460E-8A82-4D72-AB4A-CF48876040F0}" presName="wedge3" presStyleLbl="node1" presStyleIdx="2" presStyleCnt="3"/>
      <dgm:spPr/>
    </dgm:pt>
    <dgm:pt modelId="{7078CB3C-0433-486F-9A4F-9BF45E40DC07}" type="pres">
      <dgm:prSet presAssocID="{CB31460E-8A82-4D72-AB4A-CF48876040F0}" presName="dummy3a" presStyleCnt="0"/>
      <dgm:spPr/>
    </dgm:pt>
    <dgm:pt modelId="{821DA762-D205-44DC-8DBE-2E7BD66CEC67}" type="pres">
      <dgm:prSet presAssocID="{CB31460E-8A82-4D72-AB4A-CF48876040F0}" presName="dummy3b" presStyleCnt="0"/>
      <dgm:spPr/>
    </dgm:pt>
    <dgm:pt modelId="{ACCBD79E-CF64-4C18-9C5C-6B716910D025}" type="pres">
      <dgm:prSet presAssocID="{CB31460E-8A82-4D72-AB4A-CF48876040F0}" presName="wedge3Tx" presStyleLbl="node1" presStyleIdx="2" presStyleCnt="3">
        <dgm:presLayoutVars>
          <dgm:chMax val="0"/>
          <dgm:chPref val="0"/>
          <dgm:bulletEnabled val="1"/>
        </dgm:presLayoutVars>
      </dgm:prSet>
      <dgm:spPr/>
    </dgm:pt>
    <dgm:pt modelId="{E346BDDB-7BC5-4AFB-9A7A-FD0381853EC2}" type="pres">
      <dgm:prSet presAssocID="{0EEF163B-0063-4FF8-9F62-951820C40B00}" presName="arrowWedge1" presStyleLbl="fgSibTrans2D1" presStyleIdx="0" presStyleCnt="3"/>
      <dgm:spPr/>
    </dgm:pt>
    <dgm:pt modelId="{742F4C57-ECE3-401D-AEF2-96973E025D98}" type="pres">
      <dgm:prSet presAssocID="{BAA0199F-1E5B-4BBB-B119-709F765A4D96}" presName="arrowWedge2" presStyleLbl="fgSibTrans2D1" presStyleIdx="1" presStyleCnt="3"/>
      <dgm:spPr/>
    </dgm:pt>
    <dgm:pt modelId="{2242FA74-3884-4D61-802D-DB239C577DD1}" type="pres">
      <dgm:prSet presAssocID="{07E2E965-39BC-400B-8529-03DC5A734545}" presName="arrowWedge3" presStyleLbl="fgSibTrans2D1" presStyleIdx="2" presStyleCnt="3"/>
      <dgm:spPr/>
    </dgm:pt>
  </dgm:ptLst>
  <dgm:cxnLst>
    <dgm:cxn modelId="{21BC950A-A688-4464-AA8A-32FF43242B70}" type="presOf" srcId="{CB31460E-8A82-4D72-AB4A-CF48876040F0}" destId="{5E1806B1-0734-421B-9CD8-8CB8908177E4}" srcOrd="0" destOrd="0" presId="urn:microsoft.com/office/officeart/2005/8/layout/cycle8"/>
    <dgm:cxn modelId="{011E821D-FC35-4864-8ACD-4AE027B38A8F}" srcId="{CB31460E-8A82-4D72-AB4A-CF48876040F0}" destId="{1BEE8B21-4282-420C-9F1C-991CD91B8D50}" srcOrd="2" destOrd="0" parTransId="{001F8E10-F747-4D34-988D-9D8F5E6DEAD1}" sibTransId="{07E2E965-39BC-400B-8529-03DC5A734545}"/>
    <dgm:cxn modelId="{7F532F22-126F-4534-AEE0-6893B0183271}" srcId="{CB31460E-8A82-4D72-AB4A-CF48876040F0}" destId="{05E9C5B3-D0EA-471F-9CC0-A57C7D1FC985}" srcOrd="1" destOrd="0" parTransId="{7D44740E-45C8-43A8-A975-CEB304D5415E}" sibTransId="{BAA0199F-1E5B-4BBB-B119-709F765A4D96}"/>
    <dgm:cxn modelId="{6EE3B7B0-2B7F-4351-8792-06DEED4F5A64}" type="presOf" srcId="{2A1CA51F-8B2F-4847-AB4C-E4A85E06B1E6}" destId="{F63A3DCC-47B4-45A0-9C6C-C8C27662E402}" srcOrd="0" destOrd="0" presId="urn:microsoft.com/office/officeart/2005/8/layout/cycle8"/>
    <dgm:cxn modelId="{2D460EBD-4D7E-4135-887D-74543100A34E}" srcId="{CB31460E-8A82-4D72-AB4A-CF48876040F0}" destId="{2A1CA51F-8B2F-4847-AB4C-E4A85E06B1E6}" srcOrd="0" destOrd="0" parTransId="{D44D7E44-4821-49E1-BDEA-04CD541E981F}" sibTransId="{0EEF163B-0063-4FF8-9F62-951820C40B00}"/>
    <dgm:cxn modelId="{44603FCD-34D7-470B-8B4C-45B0BB7B5EDC}" type="presOf" srcId="{1BEE8B21-4282-420C-9F1C-991CD91B8D50}" destId="{56880B76-B134-4533-8B17-F4F515D9433E}" srcOrd="0" destOrd="0" presId="urn:microsoft.com/office/officeart/2005/8/layout/cycle8"/>
    <dgm:cxn modelId="{80B0A6D4-9096-4CA9-AEDD-E6909B5F529B}" type="presOf" srcId="{05E9C5B3-D0EA-471F-9CC0-A57C7D1FC985}" destId="{D1794C93-5A99-46A8-BCF4-8647996C2741}" srcOrd="0" destOrd="0" presId="urn:microsoft.com/office/officeart/2005/8/layout/cycle8"/>
    <dgm:cxn modelId="{FB46CAD7-8C1F-4F7D-A298-B9FF9421A93B}" type="presOf" srcId="{2A1CA51F-8B2F-4847-AB4C-E4A85E06B1E6}" destId="{73C0CAD6-B653-4F97-9869-4278DD96D924}" srcOrd="1" destOrd="0" presId="urn:microsoft.com/office/officeart/2005/8/layout/cycle8"/>
    <dgm:cxn modelId="{AA8FA4DE-B5A4-46CC-8F30-C092A88BD778}" type="presOf" srcId="{05E9C5B3-D0EA-471F-9CC0-A57C7D1FC985}" destId="{A1C7EB9B-02A5-4A6C-879C-DD37372EBCB7}" srcOrd="1" destOrd="0" presId="urn:microsoft.com/office/officeart/2005/8/layout/cycle8"/>
    <dgm:cxn modelId="{141FB7EC-6D6F-46F5-ACDF-90D0AACFDC20}" type="presOf" srcId="{1BEE8B21-4282-420C-9F1C-991CD91B8D50}" destId="{ACCBD79E-CF64-4C18-9C5C-6B716910D025}" srcOrd="1" destOrd="0" presId="urn:microsoft.com/office/officeart/2005/8/layout/cycle8"/>
    <dgm:cxn modelId="{2B40EF1D-9CBD-4C31-A3AB-8BECF0CF27B9}" type="presParOf" srcId="{5E1806B1-0734-421B-9CD8-8CB8908177E4}" destId="{F63A3DCC-47B4-45A0-9C6C-C8C27662E402}" srcOrd="0" destOrd="0" presId="urn:microsoft.com/office/officeart/2005/8/layout/cycle8"/>
    <dgm:cxn modelId="{9435D0B3-E1E9-4DA1-A2D8-848EF8489B98}" type="presParOf" srcId="{5E1806B1-0734-421B-9CD8-8CB8908177E4}" destId="{3FC93536-675C-4418-AEF1-B54D319D3672}" srcOrd="1" destOrd="0" presId="urn:microsoft.com/office/officeart/2005/8/layout/cycle8"/>
    <dgm:cxn modelId="{2628EDCE-071F-4E6D-AC9C-767CAF14673D}" type="presParOf" srcId="{5E1806B1-0734-421B-9CD8-8CB8908177E4}" destId="{48A03597-0035-47C0-B939-783426BBEE8E}" srcOrd="2" destOrd="0" presId="urn:microsoft.com/office/officeart/2005/8/layout/cycle8"/>
    <dgm:cxn modelId="{0084E8C4-9822-4757-9C34-A271120E5825}" type="presParOf" srcId="{5E1806B1-0734-421B-9CD8-8CB8908177E4}" destId="{73C0CAD6-B653-4F97-9869-4278DD96D924}" srcOrd="3" destOrd="0" presId="urn:microsoft.com/office/officeart/2005/8/layout/cycle8"/>
    <dgm:cxn modelId="{436EF955-AF9B-4663-851A-25C14E7E44BC}" type="presParOf" srcId="{5E1806B1-0734-421B-9CD8-8CB8908177E4}" destId="{D1794C93-5A99-46A8-BCF4-8647996C2741}" srcOrd="4" destOrd="0" presId="urn:microsoft.com/office/officeart/2005/8/layout/cycle8"/>
    <dgm:cxn modelId="{25BD6640-BB40-4901-B074-7D4249703C6A}" type="presParOf" srcId="{5E1806B1-0734-421B-9CD8-8CB8908177E4}" destId="{B3D73B44-8BF9-4D2F-B591-F8A8C0676E13}" srcOrd="5" destOrd="0" presId="urn:microsoft.com/office/officeart/2005/8/layout/cycle8"/>
    <dgm:cxn modelId="{739A07C4-675F-4F75-AF00-DF17360A1C71}" type="presParOf" srcId="{5E1806B1-0734-421B-9CD8-8CB8908177E4}" destId="{079FDEC1-2FBE-404A-9A6F-0299276CD600}" srcOrd="6" destOrd="0" presId="urn:microsoft.com/office/officeart/2005/8/layout/cycle8"/>
    <dgm:cxn modelId="{DFBFD61F-447A-4F67-BF1A-CBEB703CBA6A}" type="presParOf" srcId="{5E1806B1-0734-421B-9CD8-8CB8908177E4}" destId="{A1C7EB9B-02A5-4A6C-879C-DD37372EBCB7}" srcOrd="7" destOrd="0" presId="urn:microsoft.com/office/officeart/2005/8/layout/cycle8"/>
    <dgm:cxn modelId="{CC46D54C-B4AB-4404-8DE0-657175F78493}" type="presParOf" srcId="{5E1806B1-0734-421B-9CD8-8CB8908177E4}" destId="{56880B76-B134-4533-8B17-F4F515D9433E}" srcOrd="8" destOrd="0" presId="urn:microsoft.com/office/officeart/2005/8/layout/cycle8"/>
    <dgm:cxn modelId="{B559AFB3-F28C-42DC-9272-F59BC1B3D31E}" type="presParOf" srcId="{5E1806B1-0734-421B-9CD8-8CB8908177E4}" destId="{7078CB3C-0433-486F-9A4F-9BF45E40DC07}" srcOrd="9" destOrd="0" presId="urn:microsoft.com/office/officeart/2005/8/layout/cycle8"/>
    <dgm:cxn modelId="{DFE53839-EAEF-44A8-B219-100ADD71DF10}" type="presParOf" srcId="{5E1806B1-0734-421B-9CD8-8CB8908177E4}" destId="{821DA762-D205-44DC-8DBE-2E7BD66CEC67}" srcOrd="10" destOrd="0" presId="urn:microsoft.com/office/officeart/2005/8/layout/cycle8"/>
    <dgm:cxn modelId="{9B909A86-0AFB-4319-804E-7C841A4F0D28}" type="presParOf" srcId="{5E1806B1-0734-421B-9CD8-8CB8908177E4}" destId="{ACCBD79E-CF64-4C18-9C5C-6B716910D025}" srcOrd="11" destOrd="0" presId="urn:microsoft.com/office/officeart/2005/8/layout/cycle8"/>
    <dgm:cxn modelId="{6E8F61CE-58ED-4D32-B790-DF669B45A32C}" type="presParOf" srcId="{5E1806B1-0734-421B-9CD8-8CB8908177E4}" destId="{E346BDDB-7BC5-4AFB-9A7A-FD0381853EC2}" srcOrd="12" destOrd="0" presId="urn:microsoft.com/office/officeart/2005/8/layout/cycle8"/>
    <dgm:cxn modelId="{58F1D8E8-A888-4B58-B23D-92AEABB64E71}" type="presParOf" srcId="{5E1806B1-0734-421B-9CD8-8CB8908177E4}" destId="{742F4C57-ECE3-401D-AEF2-96973E025D98}" srcOrd="13" destOrd="0" presId="urn:microsoft.com/office/officeart/2005/8/layout/cycle8"/>
    <dgm:cxn modelId="{708B4473-E012-46C5-AE07-42CA36B0C6A5}" type="presParOf" srcId="{5E1806B1-0734-421B-9CD8-8CB8908177E4}" destId="{2242FA74-3884-4D61-802D-DB239C577DD1}"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A3DCC-47B4-45A0-9C6C-C8C27662E402}">
      <dsp:nvSpPr>
        <dsp:cNvPr id="0" name=""/>
        <dsp:cNvSpPr/>
      </dsp:nvSpPr>
      <dsp:spPr>
        <a:xfrm>
          <a:off x="562358" y="247594"/>
          <a:ext cx="3199684" cy="3199684"/>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Peer (listens attentively and responds)</a:t>
          </a:r>
          <a:endParaRPr lang="en-CA" sz="1600" kern="1200" dirty="0"/>
        </a:p>
      </dsp:txBody>
      <dsp:txXfrm>
        <a:off x="2248667" y="925622"/>
        <a:ext cx="1142744" cy="952287"/>
      </dsp:txXfrm>
    </dsp:sp>
    <dsp:sp modelId="{D1794C93-5A99-46A8-BCF4-8647996C2741}">
      <dsp:nvSpPr>
        <dsp:cNvPr id="0" name=""/>
        <dsp:cNvSpPr/>
      </dsp:nvSpPr>
      <dsp:spPr>
        <a:xfrm>
          <a:off x="496459" y="361869"/>
          <a:ext cx="3199684" cy="3199684"/>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Observer (supports and observes)</a:t>
          </a:r>
          <a:endParaRPr lang="en-CA" sz="1600" kern="1200" dirty="0"/>
        </a:p>
      </dsp:txBody>
      <dsp:txXfrm>
        <a:off x="1258289" y="2437854"/>
        <a:ext cx="1714116" cy="838012"/>
      </dsp:txXfrm>
    </dsp:sp>
    <dsp:sp modelId="{56880B76-B134-4533-8B17-F4F515D9433E}">
      <dsp:nvSpPr>
        <dsp:cNvPr id="0" name=""/>
        <dsp:cNvSpPr/>
      </dsp:nvSpPr>
      <dsp:spPr>
        <a:xfrm>
          <a:off x="430561" y="247594"/>
          <a:ext cx="3199684" cy="3199684"/>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Peer Supporter (shares)</a:t>
          </a:r>
          <a:endParaRPr lang="en-CA" sz="1600" kern="1200" dirty="0"/>
        </a:p>
      </dsp:txBody>
      <dsp:txXfrm>
        <a:off x="801191" y="925622"/>
        <a:ext cx="1142744" cy="952287"/>
      </dsp:txXfrm>
    </dsp:sp>
    <dsp:sp modelId="{E346BDDB-7BC5-4AFB-9A7A-FD0381853EC2}">
      <dsp:nvSpPr>
        <dsp:cNvPr id="0" name=""/>
        <dsp:cNvSpPr/>
      </dsp:nvSpPr>
      <dsp:spPr>
        <a:xfrm>
          <a:off x="364546" y="49518"/>
          <a:ext cx="3595835" cy="3595835"/>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2F4C57-ECE3-401D-AEF2-96973E025D98}">
      <dsp:nvSpPr>
        <dsp:cNvPr id="0" name=""/>
        <dsp:cNvSpPr/>
      </dsp:nvSpPr>
      <dsp:spPr>
        <a:xfrm>
          <a:off x="298384" y="163591"/>
          <a:ext cx="3595835" cy="3595835"/>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42FA74-3884-4D61-802D-DB239C577DD1}">
      <dsp:nvSpPr>
        <dsp:cNvPr id="0" name=""/>
        <dsp:cNvSpPr/>
      </dsp:nvSpPr>
      <dsp:spPr>
        <a:xfrm>
          <a:off x="232221" y="49518"/>
          <a:ext cx="3595835" cy="3595835"/>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a:ea typeface="Verdana"/>
              </a:rPr>
              <a:t>COORDINATOR</a:t>
            </a:r>
            <a:endParaRPr lang="en-US" sz="1200" b="1" dirty="0"/>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 </a:t>
            </a:r>
          </a:p>
          <a:p>
            <a:endParaRPr lang="en-US" sz="1200" b="1" dirty="0"/>
          </a:p>
          <a:p>
            <a:r>
              <a:rPr lang="en-US" sz="1200" dirty="0"/>
              <a:t>Next we will be discussing situations in which we are required to break confidentiality. There aren’t very many situations in which this is required. </a:t>
            </a:r>
          </a:p>
          <a:p>
            <a:endParaRPr lang="en-US" sz="1200" dirty="0"/>
          </a:p>
          <a:p>
            <a:r>
              <a:rPr lang="en-US" sz="1200" dirty="0"/>
              <a:t>Read through the slide and feel free to expand on any of the points by discussing your own experience breaking confidentiality, if you have had such an experience. You can also ask the group if they have had an experience that they have learnt from that they would like to share. Of course, as per confidentiality, we will refrain from discussing names/specifics that would identify our Peers. </a:t>
            </a:r>
          </a:p>
          <a:p>
            <a:endParaRPr lang="en-US" sz="1200" dirty="0"/>
          </a:p>
          <a:p>
            <a:r>
              <a:rPr lang="en-US" sz="1200" dirty="0"/>
              <a:t>We will expand on this discussion in later modules on Being Informed and Crises, and recommend complementary trainings, such as Assist</a:t>
            </a:r>
            <a:r>
              <a:rPr lang="en-US" dirty="0"/>
              <a:t>.</a:t>
            </a:r>
            <a:endParaRPr lang="en-CA"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4194940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 </a:t>
            </a:r>
          </a:p>
          <a:p>
            <a:endParaRPr lang="en-US" sz="1200" b="1" dirty="0"/>
          </a:p>
          <a:p>
            <a:r>
              <a:rPr lang="en-US" sz="1200" dirty="0"/>
              <a:t>Workplace Confidentiality Group Discussion: read out the questions one by one and encourage discussion from the group. </a:t>
            </a:r>
          </a:p>
          <a:p>
            <a:endParaRPr lang="en-US" sz="1200" dirty="0"/>
          </a:p>
          <a:p>
            <a:r>
              <a:rPr lang="en-US" sz="1200" dirty="0"/>
              <a:t>Things that might come up: </a:t>
            </a:r>
          </a:p>
          <a:p>
            <a:pPr marL="171450" indent="-171450">
              <a:buFont typeface="Arial" panose="020B0604020202020204" pitchFamily="34" charset="0"/>
              <a:buChar char="•"/>
            </a:pPr>
            <a:r>
              <a:rPr lang="en-US" sz="1200" dirty="0"/>
              <a:t>Historically peer support does not document. Ongoing pressure to document from risk-averse organizations and organizations that use electronic health records. </a:t>
            </a:r>
          </a:p>
          <a:p>
            <a:pPr marL="171450" indent="-171450">
              <a:buFont typeface="Arial" panose="020B0604020202020204" pitchFamily="34" charset="0"/>
              <a:buChar char="•"/>
            </a:pPr>
            <a:r>
              <a:rPr lang="en-US" sz="1200" dirty="0"/>
              <a:t>You can co-write documentation with your Peer in order to </a:t>
            </a:r>
            <a:r>
              <a:rPr lang="en-US" sz="1200" dirty="0" err="1"/>
              <a:t>honour</a:t>
            </a:r>
            <a:r>
              <a:rPr lang="en-US" sz="1200" dirty="0"/>
              <a:t> the values of Peer Support. You can ask: “What would you like me to report about this meeting? It is a requirement that I need to say something about this meeting. What pieces would make you feel comfortable?” </a:t>
            </a:r>
          </a:p>
          <a:p>
            <a:pPr marL="171450" indent="-171450">
              <a:buFont typeface="Arial" panose="020B0604020202020204" pitchFamily="34" charset="0"/>
              <a:buChar char="•"/>
            </a:pPr>
            <a:r>
              <a:rPr lang="en-US" sz="1200" dirty="0"/>
              <a:t>You can document without breaking confidentiality, such as “We discussed resources/employment opportunities” or “We discussed personal lived experiences.” </a:t>
            </a:r>
          </a:p>
          <a:p>
            <a:pPr marL="171450" indent="-171450">
              <a:buFont typeface="Arial" panose="020B0604020202020204" pitchFamily="34" charset="0"/>
              <a:buChar char="•"/>
            </a:pPr>
            <a:r>
              <a:rPr lang="en-US" sz="1200" dirty="0"/>
              <a:t>Reiterate that confidentiality is paramount in peer support.</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301093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r>
              <a:rPr lang="en-US" sz="1200" dirty="0"/>
              <a:t>Introduce the slide about professionalism. Acknowledge that these are general guidelines and that different organizations might have different specific rules. </a:t>
            </a:r>
          </a:p>
          <a:p>
            <a:endParaRPr lang="en-US" sz="1200" dirty="0"/>
          </a:p>
          <a:p>
            <a:r>
              <a:rPr lang="en-US" sz="1200" dirty="0"/>
              <a:t>Read through each of the points, or ask someone to read them out with you. </a:t>
            </a:r>
          </a:p>
          <a:p>
            <a:endParaRPr lang="en-US" sz="1200" dirty="0"/>
          </a:p>
          <a:p>
            <a:r>
              <a:rPr lang="en-US" sz="1200" dirty="0"/>
              <a:t>Things that might come up: </a:t>
            </a:r>
          </a:p>
          <a:p>
            <a:pPr marL="171450" indent="-171450">
              <a:buFont typeface="Arial" panose="020B0604020202020204" pitchFamily="34" charset="0"/>
              <a:buChar char="•"/>
            </a:pPr>
            <a:r>
              <a:rPr lang="en-US" sz="1200" dirty="0"/>
              <a:t>If you’re working in harm reduction/substance use, you might be asked not to wear clothing with references to substances. </a:t>
            </a:r>
          </a:p>
          <a:p>
            <a:pPr marL="171450" indent="-171450">
              <a:buFont typeface="Arial" panose="020B0604020202020204" pitchFamily="34" charset="0"/>
              <a:buChar char="•"/>
            </a:pPr>
            <a:r>
              <a:rPr lang="en-US" sz="1200" dirty="0"/>
              <a:t>You might be asked to try and match the peers and avoid showy jewelry or outfits that might create the appearance of a power imbalance. </a:t>
            </a:r>
          </a:p>
          <a:p>
            <a:pPr marL="171450" indent="-171450">
              <a:buFont typeface="Arial" panose="020B0604020202020204" pitchFamily="34" charset="0"/>
              <a:buChar char="•"/>
            </a:pPr>
            <a:r>
              <a:rPr lang="en-US" sz="1200" dirty="0"/>
              <a:t>Peer Support can be found everywhere, include inside other larger organizations that might have their own professional guidelines. “Professionalism also means acknowledging that you and your Peer have clearly defined roles. While you may be friendly and share common interests, you are the Peer Supporter, and they are the Peer. You are there to offer support and provide a service. This builds on what we discussed in Module 5: Boundaries.”</a:t>
            </a:r>
          </a:p>
          <a:p>
            <a:pPr marL="0" indent="0">
              <a:buFont typeface="Arial" panose="020B0604020202020204" pitchFamily="34" charset="0"/>
              <a:buNone/>
            </a:pPr>
            <a:endParaRPr lang="en-US" sz="1200" b="1" dirty="0"/>
          </a:p>
          <a:p>
            <a:pPr marL="0" indent="0">
              <a:buFont typeface="Arial" panose="020B0604020202020204" pitchFamily="34" charset="0"/>
              <a:buNone/>
            </a:pPr>
            <a:r>
              <a:rPr lang="en-US" sz="1200" b="1" dirty="0"/>
              <a:t>At this point you should be hallway though the allotted time.</a:t>
            </a:r>
            <a:endParaRPr lang="en-CA" sz="1200" b="1"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2636153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 </a:t>
            </a:r>
          </a:p>
          <a:p>
            <a:endParaRPr lang="en-US" sz="1200" b="1" dirty="0"/>
          </a:p>
          <a:p>
            <a:r>
              <a:rPr lang="en-US" sz="1200" dirty="0"/>
              <a:t>Describe the 6 stages of change as outlined on the slide.</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729748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COORDINATOR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Explanation of a </a:t>
            </a:r>
            <a:r>
              <a:rPr lang="en-US" sz="1200" b="1" dirty="0"/>
              <a:t>feedback loop: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feedback loop gives you an opportunity to review and reflect on the skills practice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such, during the feedback loop, the person who is in the role of the Peer Supporter always goes first. The Peer Supporter begins by sharing their overall impressions of the experience, followed by identifying their greatest strength as well as a suggesting an area for their further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they are reflecting on their experience, the Peer and the Observer listen attentively. Then the Peer comments. They too describe their experience of the exercise overall, followed by identifying the Peer Supporter’s greatest strength as well as suggesting an area for further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Observer adds any additive comments, and can act as the timekeeper. At the conclusion of the feedback loop, the Peer Supporter records an area of strength as well as an area of growth in relation to the role of Peer Supporter. Rotate twice more so that every person in the triad has an opportunity to experience each role.”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this is our first exercise using the feedback loop and your first time practicing the role of Peer Supporter (at least in this training program), we want to hear your first impressions. How did it feel to inhabit that role? What came naturally? What do you feel you need to work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After the exercise is completed, invite everyone to discuss the experience as a whole. Ask if everyone feels like their voice has been heard and if not, invite them to share.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Group Activity Instructions: </a:t>
            </a:r>
            <a:r>
              <a:rPr lang="en-US" sz="1200" dirty="0"/>
              <a:t>During these group discussions you may hide the PowerPoint so that you can see the faces of the participants. Ask people to share their experience introducing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Questions you can ask: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How did you decide what to share?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What did you learn from your group members’ introductions?</a:t>
            </a:r>
            <a:endParaRPr lang="en-CA" sz="1200" dirty="0"/>
          </a:p>
        </p:txBody>
      </p:sp>
      <p:sp>
        <p:nvSpPr>
          <p:cNvPr id="4" name="Slide Number Placeholder 3"/>
          <p:cNvSpPr>
            <a:spLocks noGrp="1"/>
          </p:cNvSpPr>
          <p:nvPr>
            <p:ph type="sldNum" sz="quarter" idx="5"/>
          </p:nvPr>
        </p:nvSpPr>
        <p:spPr/>
        <p:txBody>
          <a:bodyPr/>
          <a:lstStyle/>
          <a:p>
            <a:fld id="{E64BF0CF-4343-48FF-A3CC-AD7E977F997F}" type="slidenum">
              <a:rPr lang="en-CA" smtClean="0"/>
              <a:t>14</a:t>
            </a:fld>
            <a:endParaRPr lang="en-CA"/>
          </a:p>
        </p:txBody>
      </p:sp>
    </p:spTree>
    <p:extLst>
      <p:ext uri="{BB962C8B-B14F-4D97-AF65-F5344CB8AC3E}">
        <p14:creationId xmlns:p14="http://schemas.microsoft.com/office/powerpoint/2010/main" val="3842624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COORDINATOR</a:t>
            </a:r>
          </a:p>
          <a:p>
            <a:endParaRPr lang="en-US" sz="1200" dirty="0"/>
          </a:p>
          <a:p>
            <a:r>
              <a:rPr lang="en-US" sz="1200" dirty="0"/>
              <a:t>Activity: Introducing Yourself (Skills Practice)</a:t>
            </a:r>
          </a:p>
          <a:p>
            <a:endParaRPr lang="en-US" sz="1200" dirty="0"/>
          </a:p>
          <a:p>
            <a:r>
              <a:rPr lang="en-US" sz="1200" dirty="0"/>
              <a:t>“There are many ways that a Peer might become acquainted with a Peer Supporter and the services that they offer. For example: referrals, walk-in, outreach, information resource, website, participation in activities, other programs/services. Once, our Peers take those first steps, it is important that we initiate a positive first interaction to create the foundation for a Peer Support relationship. As such, our main group activity this session will focus on introductions.” </a:t>
            </a:r>
          </a:p>
          <a:p>
            <a:endParaRPr lang="en-US" sz="1200" dirty="0"/>
          </a:p>
          <a:p>
            <a:r>
              <a:rPr lang="en-US" sz="1200" dirty="0"/>
              <a:t>Read out the instructions for the individual activity. After 5 minutes of individual work, break out the group into break-out rooms and have people practice introducing themselves. </a:t>
            </a:r>
          </a:p>
          <a:p>
            <a:endParaRPr lang="en-US" sz="1200" dirty="0"/>
          </a:p>
          <a:p>
            <a:r>
              <a:rPr lang="en-US" sz="1200" dirty="0"/>
              <a:t>Give the break-out approximately 10 – 15 minutes to get through the exercise three times. Ask the Observer to serve as timekeeper and ensure each round is limited to five minutes. </a:t>
            </a:r>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381501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 </a:t>
            </a:r>
          </a:p>
          <a:p>
            <a:endParaRPr lang="en-US" sz="1200" b="1" dirty="0"/>
          </a:p>
          <a:p>
            <a:r>
              <a:rPr lang="en-US" sz="1200" dirty="0"/>
              <a:t>Read through the first paragraph of the slide and offer some examples of what might happen in this meeting. </a:t>
            </a:r>
          </a:p>
          <a:p>
            <a:endParaRPr lang="en-US" sz="1200" dirty="0"/>
          </a:p>
          <a:p>
            <a:r>
              <a:rPr lang="en-US" sz="1200" dirty="0"/>
              <a:t>Possible example you may use: </a:t>
            </a:r>
          </a:p>
          <a:p>
            <a:r>
              <a:rPr lang="en-US" sz="1200" dirty="0"/>
              <a:t>“For example, you may state how often you are able to meet, what these meetings usually entail, and discuss general boundaries (specific boundaries can be discussed when/if the Peer has agreed to continue on in a Peer Support relationship.)” </a:t>
            </a:r>
          </a:p>
          <a:p>
            <a:endParaRPr lang="en-US" sz="1200" dirty="0"/>
          </a:p>
          <a:p>
            <a:r>
              <a:rPr lang="en-US" sz="1200" dirty="0"/>
              <a:t>Ask the group what else they have discussed in an initial meeting, if they have worked as a Peer Supporter before. </a:t>
            </a:r>
          </a:p>
          <a:p>
            <a:endParaRPr lang="en-US" sz="1200" dirty="0"/>
          </a:p>
          <a:p>
            <a:r>
              <a:rPr lang="en-US" sz="1200" dirty="0"/>
              <a:t>Move on to the second half of the slide that starts with “At the conclusion of…” </a:t>
            </a:r>
          </a:p>
          <a:p>
            <a:endParaRPr lang="en-US" sz="1200" dirty="0"/>
          </a:p>
          <a:p>
            <a:r>
              <a:rPr lang="en-US" sz="1200" dirty="0"/>
              <a:t>After you have read the three possibilities, it is important to reiterate that these options are there to give the Peer agency, as one of the core values of Peer Support is self-determination. </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2726996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t>Points you might raise during the discussion:</a:t>
            </a:r>
          </a:p>
          <a:p>
            <a:pPr marL="171450" indent="-171450">
              <a:buFont typeface="Arial" panose="020B0604020202020204" pitchFamily="34" charset="0"/>
              <a:buChar char="•"/>
            </a:pPr>
            <a:r>
              <a:rPr lang="en-US" sz="1200" dirty="0"/>
              <a:t>Ensure that the focus is coming from the Peer and not the Peer Supporter. </a:t>
            </a:r>
          </a:p>
          <a:p>
            <a:pPr marL="171450" indent="-171450">
              <a:buFont typeface="Arial" panose="020B0604020202020204" pitchFamily="34" charset="0"/>
              <a:buChar char="•"/>
            </a:pPr>
            <a:r>
              <a:rPr lang="en-US" sz="1200" dirty="0"/>
              <a:t>Sometimes people are referred to Peer Support and told what they need to work on, but it isn’t something that they want to work on. </a:t>
            </a:r>
          </a:p>
          <a:p>
            <a:pPr marL="171450" indent="-171450">
              <a:buFont typeface="Arial" panose="020B0604020202020204" pitchFamily="34" charset="0"/>
              <a:buChar char="•"/>
            </a:pPr>
            <a:r>
              <a:rPr lang="en-US" sz="1200" dirty="0"/>
              <a:t>That focus can change over the course of their Peer Support. Especially if there is a considerable amount of time between Peer Support sessions. </a:t>
            </a:r>
          </a:p>
          <a:p>
            <a:pPr marL="171450" indent="-171450">
              <a:buFont typeface="Arial" panose="020B0604020202020204" pitchFamily="34" charset="0"/>
              <a:buChar char="•"/>
            </a:pPr>
            <a:r>
              <a:rPr lang="en-US" sz="1200" dirty="0"/>
              <a:t>You can always check in on your peer and ask if they have the same focus: “I haven’t seen you in x amount of time. Last time we talked about this, is that what you’d like to discuss or is there something more pressing today?” </a:t>
            </a:r>
          </a:p>
          <a:p>
            <a:pPr marL="171450" indent="-171450">
              <a:buFont typeface="Arial" panose="020B0604020202020204" pitchFamily="34" charset="0"/>
              <a:buChar char="•"/>
            </a:pPr>
            <a:r>
              <a:rPr lang="en-US" sz="1200" dirty="0"/>
              <a:t>Sometimes it is important to bring it back to the topic they wanted to focus on. You can even ask them if they would like you to check in on that topic periodically.</a:t>
            </a:r>
            <a:endParaRPr lang="en-US" sz="1200" b="1"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0472181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 </a:t>
            </a:r>
          </a:p>
          <a:p>
            <a:endParaRPr lang="en-US" sz="1200" b="1" dirty="0"/>
          </a:p>
          <a:p>
            <a:r>
              <a:rPr lang="en-US" sz="1200" dirty="0"/>
              <a:t>“Regardless of what specific focus your Peer decides on, the following slide describe ways in which you can support your Peer. These supports can apply to almost all situations that you and your Peer may find yourselves in.” </a:t>
            </a:r>
          </a:p>
          <a:p>
            <a:endParaRPr lang="en-US" sz="1200" dirty="0"/>
          </a:p>
          <a:p>
            <a:r>
              <a:rPr lang="en-US" sz="1200" dirty="0"/>
              <a:t>Read through the slide and after you reach each description open the floor up to the group. Ask them if they can share any experiences they have had instilling confidence in a peer, helping their Peer develop skills, or helping their Peer acquire supports. It’s great to go over these concepts with the team, but sharing practical examples can bring life to theoretical ideas and help participants understand how they can do these things themselves.</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3107827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r>
              <a:rPr lang="en-US" sz="1200" dirty="0"/>
              <a:t> </a:t>
            </a:r>
          </a:p>
          <a:p>
            <a:endParaRPr lang="en-US" sz="1200" dirty="0"/>
          </a:p>
          <a:p>
            <a:r>
              <a:rPr lang="en-US" sz="1200" dirty="0"/>
              <a:t>Read through the scenario and open it up to discussion. </a:t>
            </a:r>
          </a:p>
          <a:p>
            <a:endParaRPr lang="en-US" sz="1200" dirty="0"/>
          </a:p>
          <a:p>
            <a:r>
              <a:rPr lang="en-US" sz="1200" dirty="0"/>
              <a:t>You may ask: </a:t>
            </a:r>
          </a:p>
          <a:p>
            <a:pPr marL="228600" indent="-228600">
              <a:buFont typeface="+mj-lt"/>
              <a:buAutoNum type="arabicPeriod"/>
            </a:pPr>
            <a:r>
              <a:rPr lang="en-US" sz="1200" dirty="0"/>
              <a:t>What would you do in this situation? </a:t>
            </a:r>
          </a:p>
          <a:p>
            <a:pPr marL="228600" indent="-228600">
              <a:buFont typeface="+mj-lt"/>
              <a:buAutoNum type="arabicPeriod"/>
            </a:pPr>
            <a:r>
              <a:rPr lang="en-US" sz="1200" dirty="0"/>
              <a:t>How does this relate back to what we’ve discussed about beginning a relationship? </a:t>
            </a:r>
          </a:p>
          <a:p>
            <a:pPr marL="228600" indent="-228600">
              <a:buFont typeface="+mj-lt"/>
              <a:buAutoNum type="arabicPeriod"/>
            </a:pPr>
            <a:r>
              <a:rPr lang="en-US" sz="1200" dirty="0"/>
              <a:t>Do you follow the focus provided by the reference? </a:t>
            </a:r>
          </a:p>
          <a:p>
            <a:pPr marL="228600" indent="-228600">
              <a:buFont typeface="+mj-lt"/>
              <a:buAutoNum type="arabicPeriod"/>
            </a:pPr>
            <a:r>
              <a:rPr lang="en-US" sz="1200" dirty="0"/>
              <a:t>What if the person doesn’t want to enter the building?</a:t>
            </a:r>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131806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a:ea typeface="Verdana"/>
              </a:rPr>
              <a:t>COORDINATOR</a:t>
            </a:r>
            <a:endParaRPr lang="en-US" sz="1200" b="1" dirty="0"/>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200" dirty="0">
                <a:effectLst/>
                <a:latin typeface="Verdana" panose="020B0604030504040204" pitchFamily="34" charset="0"/>
                <a:ea typeface="Calibri" panose="020F0502020204030204" pitchFamily="34" charset="0"/>
                <a:cs typeface="Times New Roman" panose="02020603050405020304" pitchFamily="18" charset="0"/>
              </a:rPr>
            </a:br>
            <a:endParaRPr lang="en-US"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COORDINATOR</a:t>
            </a:r>
            <a:r>
              <a:rPr lang="en-US" sz="1200" dirty="0"/>
              <a:t> </a:t>
            </a:r>
          </a:p>
          <a:p>
            <a:endParaRPr lang="en-US" sz="1200" dirty="0"/>
          </a:p>
          <a:p>
            <a:r>
              <a:rPr lang="en-US" sz="1200" dirty="0"/>
              <a:t>Go through the resources from this session.</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3276372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COORDINATOR</a:t>
            </a:r>
          </a:p>
          <a:p>
            <a:endParaRPr lang="en-US" sz="1200" dirty="0"/>
          </a:p>
          <a:p>
            <a:r>
              <a:rPr lang="en-US" sz="1200" dirty="0"/>
              <a:t>No homework for next time, as the group has had homework for every session so far. Thank the participants for their engagement and ask if there are any questions or comments.</a:t>
            </a:r>
            <a:endParaRPr lang="en-CA"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4100460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07: Beginning the Relationship and Ethics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200" b="1" dirty="0">
                <a:latin typeface="Verdana"/>
                <a:ea typeface="Calibri"/>
                <a:cs typeface="Times New Roman" panose="02020603050405020304" pitchFamily="18" charset="0"/>
              </a:rPr>
              <a:t>COORDINATOR</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gn="l" rtl="0" fontAlgn="base"/>
            <a:r>
              <a:rPr lang="en-US" sz="1200" b="0" i="0" dirty="0">
                <a:solidFill>
                  <a:srgbClr val="000000"/>
                </a:solidFill>
                <a:effectLst/>
                <a:latin typeface="Verdana" panose="020B0604030504040204" pitchFamily="34" charset="0"/>
              </a:rPr>
              <a:t>“What is the last thing you did for yourself?” </a:t>
            </a:r>
          </a:p>
          <a:p>
            <a:pPr algn="l" rtl="0" fontAlgn="base"/>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Verdana" panose="020B0604030504040204" pitchFamily="34" charset="0"/>
              </a:rPr>
              <a:t>As the trainers, feel free to go first. Keep it brief and thank people for sharing. People often associate meals with the culture and community. This question is a way to have us reflect on the self-care we are implementing in our everyday life.  </a:t>
            </a:r>
            <a:endParaRPr lang="en-US" sz="12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Learning Objectives out loud or invite a participant to read it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gn="l" rtl="0" fontAlgn="base"/>
            <a:r>
              <a:rPr lang="en-US" sz="1200" b="0" i="0" dirty="0">
                <a:solidFill>
                  <a:srgbClr val="000000"/>
                </a:solidFill>
                <a:effectLst/>
                <a:latin typeface="Verdana" panose="020B0604030504040204" pitchFamily="34" charset="0"/>
              </a:rPr>
              <a:t>Here is Peer Support Canada’s Code of Conduct. Let the participants know that they will be signing it at the end of the training program.  </a:t>
            </a:r>
          </a:p>
          <a:p>
            <a:pPr algn="l" rtl="0" fontAlgn="base"/>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Verdana" panose="020B0604030504040204" pitchFamily="34" charset="0"/>
              </a:rPr>
              <a:t>Go around the group and have each person (or as many as you get through) read out of one of the lines.  </a:t>
            </a:r>
            <a:endParaRPr lang="en-US" sz="12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gn="l" rtl="0" fontAlgn="base"/>
            <a:r>
              <a:rPr lang="en-US" sz="1200" b="0" i="0" dirty="0">
                <a:solidFill>
                  <a:srgbClr val="000000"/>
                </a:solidFill>
                <a:effectLst/>
                <a:latin typeface="Verdana" panose="020B0604030504040204" pitchFamily="34" charset="0"/>
              </a:rPr>
              <a:t>The next slide contains some guidelines for Confidentiality as a Peer Supporter. Read through the guidelines. </a:t>
            </a:r>
          </a:p>
          <a:p>
            <a:pPr algn="l" rtl="0" fontAlgn="base"/>
            <a:r>
              <a:rPr lang="en-US" sz="1200" b="0" i="0" dirty="0">
                <a:solidFill>
                  <a:srgbClr val="000000"/>
                </a:solidFill>
                <a:effectLst/>
                <a:latin typeface="Verdana" panose="020B0604030504040204" pitchFamily="34" charset="0"/>
              </a:rPr>
              <a:t> </a:t>
            </a:r>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Verdana" panose="020B0604030504040204" pitchFamily="34" charset="0"/>
              </a:rPr>
              <a:t>Notes you may consider adding: </a:t>
            </a:r>
            <a:endParaRPr lang="en-US" sz="1200" b="0" i="0" dirty="0">
              <a:solidFill>
                <a:srgbClr val="000000"/>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dirty="0">
                <a:solidFill>
                  <a:srgbClr val="000000"/>
                </a:solidFill>
                <a:effectLst/>
                <a:latin typeface="Verdana" panose="020B0604030504040204" pitchFamily="34" charset="0"/>
              </a:rPr>
              <a:t>In this training session we can practice confidentiality in this same way in order to prepare ourselves for our work as Peer Supporters.  </a:t>
            </a:r>
          </a:p>
          <a:p>
            <a:pPr marL="171450" indent="-171450" algn="l" rtl="0" fontAlgn="base">
              <a:buFont typeface="Arial" panose="020B0604020202020204" pitchFamily="34" charset="0"/>
              <a:buChar char="•"/>
            </a:pPr>
            <a:r>
              <a:rPr lang="en-US" sz="1200" b="0" i="0" dirty="0">
                <a:solidFill>
                  <a:srgbClr val="000000"/>
                </a:solidFill>
                <a:effectLst/>
                <a:latin typeface="Verdana" panose="020B0604030504040204" pitchFamily="34" charset="0"/>
              </a:rPr>
              <a:t>Think back to our expectation: “help us create a confidential and non-judgmental space.” </a:t>
            </a:r>
          </a:p>
          <a:p>
            <a:pPr algn="l" rtl="0" fontAlgn="base">
              <a:buFont typeface="Arial" panose="020B0604020202020204" pitchFamily="34" charset="0"/>
              <a:buChar char="•"/>
            </a:pPr>
            <a:endParaRPr lang="en-US" sz="1200" b="0" i="0" dirty="0">
              <a:solidFill>
                <a:srgbClr val="000000"/>
              </a:solidFill>
              <a:effectLst/>
              <a:latin typeface="Verdana" panose="020B0604030504040204" pitchFamily="34" charset="0"/>
            </a:endParaRPr>
          </a:p>
          <a:p>
            <a:pPr algn="l" rtl="0" fontAlgn="base"/>
            <a:r>
              <a:rPr lang="en-US" sz="1200" b="0" i="0" dirty="0">
                <a:solidFill>
                  <a:srgbClr val="000000"/>
                </a:solidFill>
                <a:effectLst/>
                <a:latin typeface="Verdana" panose="020B0604030504040204" pitchFamily="34" charset="0"/>
              </a:rPr>
              <a:t>Discussion question: What does confidentiality encompass? </a:t>
            </a:r>
          </a:p>
          <a:p>
            <a:pPr algn="l" rtl="0" fontAlgn="base"/>
            <a:endParaRPr lang="en-US" sz="120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Verdana" panose="020B0604030504040204" pitchFamily="34" charset="0"/>
              </a:rPr>
              <a:t>Note: even sharing that someone is seeing a Peer Supporter is a breech of confidentiality.  </a:t>
            </a:r>
            <a:endParaRPr lang="en-US" sz="12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259475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13,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13,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13,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7B16A-487F-4120-8069-14574DA89FB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9297880-ECEB-4649-B55C-D4A9F5D102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D0479C6-2678-4D97-A1AD-C8B20937CF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7453D06F-498D-4E38-BB10-F4067736F53B}"/>
              </a:ext>
            </a:extLst>
          </p:cNvPr>
          <p:cNvSpPr>
            <a:spLocks noGrp="1"/>
          </p:cNvSpPr>
          <p:nvPr>
            <p:ph type="dt" sz="half" idx="10"/>
          </p:nvPr>
        </p:nvSpPr>
        <p:spPr/>
        <p:txBody>
          <a:bodyPr/>
          <a:lstStyle/>
          <a:p>
            <a:fld id="{A7B39E93-4C7E-46A4-AEC1-F5E937B39ADD}" type="datetime1">
              <a:rPr lang="en-CA" smtClean="0"/>
              <a:t>2024-06-13</a:t>
            </a:fld>
            <a:endParaRPr lang="en-CA"/>
          </a:p>
        </p:txBody>
      </p:sp>
      <p:sp>
        <p:nvSpPr>
          <p:cNvPr id="6" name="Footer Placeholder 5">
            <a:extLst>
              <a:ext uri="{FF2B5EF4-FFF2-40B4-BE49-F238E27FC236}">
                <a16:creationId xmlns:a16="http://schemas.microsoft.com/office/drawing/2014/main" id="{75E950B7-47B1-4192-8FD4-7A4B5409616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A2D7481-8527-4018-8C56-A0A8FB128EDA}"/>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365536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6"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7 – Beginning the Relationship</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10" name="Text Placeholder 6">
            <a:extLst>
              <a:ext uri="{FF2B5EF4-FFF2-40B4-BE49-F238E27FC236}">
                <a16:creationId xmlns:a16="http://schemas.microsoft.com/office/drawing/2014/main" id="{18FD8B67-40A3-06D8-1BB5-37C1C597BDFE}"/>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Breaking Confidentiality</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47159"/>
            <a:ext cx="11353281" cy="3997456"/>
          </a:xfrm>
        </p:spPr>
        <p:txBody>
          <a:bodyPr/>
          <a:lstStyle/>
          <a:p>
            <a:pPr marL="0" indent="0" algn="l">
              <a:buNone/>
            </a:pPr>
            <a:r>
              <a:rPr lang="en-US" sz="2000" dirty="0"/>
              <a:t>We are required to break confidentiality when we believe that someone is going to harm themselves or harm others. </a:t>
            </a:r>
          </a:p>
          <a:p>
            <a:pPr marL="0" indent="0" algn="l">
              <a:buNone/>
            </a:pPr>
            <a:endParaRPr lang="en-US" sz="2000" dirty="0"/>
          </a:p>
          <a:p>
            <a:pPr marL="0" indent="0" algn="l">
              <a:spcAft>
                <a:spcPts val="1200"/>
              </a:spcAft>
              <a:buNone/>
            </a:pPr>
            <a:r>
              <a:rPr lang="en-US" sz="2000" dirty="0"/>
              <a:t>How do you know when it reaches the point of breaking confidentiality vs just a conversation (e.g. regarding suicidal ideations)? </a:t>
            </a:r>
          </a:p>
          <a:p>
            <a:pPr marL="285750" indent="-285750" algn="l">
              <a:spcAft>
                <a:spcPts val="1200"/>
              </a:spcAft>
              <a:buFont typeface="Arial" panose="020B0604020202020204" pitchFamily="34" charset="0"/>
              <a:buChar char="•"/>
            </a:pPr>
            <a:r>
              <a:rPr lang="en-US" sz="2000" dirty="0"/>
              <a:t>Identify what your concern is and discuss it with your peer. Are they actively making plans? A passing comment is not necessarily a reason to call 911. </a:t>
            </a:r>
          </a:p>
          <a:p>
            <a:pPr marL="285750" indent="-285750" algn="l">
              <a:buFont typeface="Arial" panose="020B0604020202020204" pitchFamily="34" charset="0"/>
              <a:buChar char="•"/>
            </a:pPr>
            <a:r>
              <a:rPr lang="en-US" sz="2000" dirty="0"/>
              <a:t>If they are making plans, you must report it and you can ask them how they would like you to report it. This can have an impact on the outcome. Support them through the process. Help create scenarios where they retain agency even when you must report them.</a:t>
            </a:r>
          </a:p>
        </p:txBody>
      </p:sp>
    </p:spTree>
    <p:extLst>
      <p:ext uri="{BB962C8B-B14F-4D97-AF65-F5344CB8AC3E}">
        <p14:creationId xmlns:p14="http://schemas.microsoft.com/office/powerpoint/2010/main" val="1904842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Workplace Confidentiality </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7 – Beginning the Relationship</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916450" y="2390584"/>
            <a:ext cx="3863292" cy="2682457"/>
          </a:xfrm>
        </p:spPr>
        <p:txBody>
          <a:bodyPr/>
          <a:lstStyle/>
          <a:p>
            <a:pPr marL="0" lvl="0" indent="0" algn="l" eaLnBrk="0" fontAlgn="base" hangingPunct="0">
              <a:lnSpc>
                <a:spcPct val="100000"/>
              </a:lnSpc>
              <a:spcBef>
                <a:spcPct val="0"/>
              </a:spcBef>
              <a:spcAft>
                <a:spcPct val="0"/>
              </a:spcAft>
              <a:buNone/>
            </a:pPr>
            <a:r>
              <a:rPr lang="en-US" altLang="en-US" sz="1800" dirty="0">
                <a:latin typeface="IvyPresto Text" panose="020B0404020101010102"/>
                <a:ea typeface="Calibri" panose="020F0502020204030204" pitchFamily="34" charset="0"/>
                <a:cs typeface="Arial" panose="020B0604020202020204" pitchFamily="34" charset="0"/>
              </a:rPr>
              <a:t>What rules/guidelines does your workplace have about confidentiality? </a:t>
            </a:r>
          </a:p>
          <a:p>
            <a:pPr marL="0" lvl="0" indent="0" algn="l" eaLnBrk="0" fontAlgn="base" hangingPunct="0">
              <a:lnSpc>
                <a:spcPct val="100000"/>
              </a:lnSpc>
              <a:spcBef>
                <a:spcPct val="0"/>
              </a:spcBef>
              <a:spcAft>
                <a:spcPct val="0"/>
              </a:spcAft>
              <a:buNone/>
            </a:pPr>
            <a:endParaRPr lang="en-US" altLang="en-US" sz="1800" dirty="0">
              <a:latin typeface="IvyPresto Text" panose="020B0404020101010102"/>
              <a:ea typeface="Calibri" panose="020F0502020204030204" pitchFamily="34" charset="0"/>
              <a:cs typeface="Arial" panose="020B0604020202020204" pitchFamily="34" charset="0"/>
            </a:endParaRPr>
          </a:p>
          <a:p>
            <a:pPr marL="0" indent="0" algn="l" eaLnBrk="0" fontAlgn="base" hangingPunct="0">
              <a:lnSpc>
                <a:spcPct val="100000"/>
              </a:lnSpc>
              <a:spcBef>
                <a:spcPct val="0"/>
              </a:spcBef>
              <a:spcAft>
                <a:spcPct val="0"/>
              </a:spcAft>
              <a:buNone/>
            </a:pPr>
            <a:r>
              <a:rPr lang="en-US" altLang="en-US" sz="1800" dirty="0">
                <a:latin typeface="IvyPresto Text" panose="020B0404020101010102"/>
                <a:ea typeface="Calibri" panose="020F0502020204030204" pitchFamily="34" charset="0"/>
                <a:cs typeface="Arial" panose="020B0604020202020204" pitchFamily="34" charset="0"/>
              </a:rPr>
              <a:t>What rules/guidelines does your workplace have about documentation? </a:t>
            </a:r>
          </a:p>
          <a:p>
            <a:pPr marL="0" lvl="0" indent="0" algn="l" eaLnBrk="0" fontAlgn="base" hangingPunct="0">
              <a:lnSpc>
                <a:spcPct val="100000"/>
              </a:lnSpc>
              <a:spcBef>
                <a:spcPct val="0"/>
              </a:spcBef>
              <a:spcAft>
                <a:spcPct val="0"/>
              </a:spcAft>
              <a:buNone/>
            </a:pPr>
            <a:endParaRPr lang="en-US" altLang="en-US" sz="1800" dirty="0">
              <a:latin typeface="IvyPresto Text" panose="020B0404020101010102"/>
              <a:ea typeface="Calibri" panose="020F0502020204030204" pitchFamily="34" charset="0"/>
              <a:cs typeface="Arial" panose="020B0604020202020204" pitchFamily="34" charset="0"/>
            </a:endParaRPr>
          </a:p>
          <a:p>
            <a:pPr marL="0" lvl="0" indent="0" algn="l" eaLnBrk="0" fontAlgn="base" hangingPunct="0">
              <a:lnSpc>
                <a:spcPct val="100000"/>
              </a:lnSpc>
              <a:spcBef>
                <a:spcPct val="0"/>
              </a:spcBef>
              <a:spcAft>
                <a:spcPct val="0"/>
              </a:spcAft>
              <a:buNone/>
            </a:pPr>
            <a:r>
              <a:rPr lang="en-US" altLang="en-US" sz="1800" dirty="0">
                <a:latin typeface="IvyPresto Text" panose="020B0404020101010102"/>
                <a:ea typeface="Calibri" panose="020F0502020204030204" pitchFamily="34" charset="0"/>
                <a:cs typeface="Arial" panose="020B0604020202020204" pitchFamily="34" charset="0"/>
              </a:rPr>
              <a:t>Is there a discrepancy between the two? How do you navigate this?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solidFill>
                  <a:schemeClr val="tx1">
                    <a:lumMod val="85000"/>
                    <a:lumOff val="15000"/>
                  </a:schemeClr>
                </a:solidFill>
              </a:rPr>
              <a:t>Professionalism</a:t>
            </a:r>
            <a:endParaRPr lang="en-US" dirty="0"/>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513659"/>
          </a:xfrm>
        </p:spPr>
        <p:txBody>
          <a:bodyPr/>
          <a:lstStyle/>
          <a:p>
            <a:r>
              <a:rPr lang="en-US" dirty="0"/>
              <a:t>Module 7 – Beginning the Relationship</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542280"/>
            <a:ext cx="6300017" cy="4576128"/>
          </a:xfrm>
        </p:spPr>
        <p:txBody>
          <a:bodyPr/>
          <a:lstStyle/>
          <a:p>
            <a:pPr>
              <a:spcAft>
                <a:spcPts val="1200"/>
              </a:spcAft>
            </a:pPr>
            <a:r>
              <a:rPr lang="en-US" sz="1800" b="1" dirty="0"/>
              <a:t>Appearance</a:t>
            </a:r>
            <a:r>
              <a:rPr lang="en-US" sz="1800" dirty="0"/>
              <a:t> – Be clean and fully dressed. Wear clothing that doesn’t have potentially offensive imagery/words. </a:t>
            </a:r>
          </a:p>
          <a:p>
            <a:pPr>
              <a:spcAft>
                <a:spcPts val="1200"/>
              </a:spcAft>
            </a:pPr>
            <a:r>
              <a:rPr lang="en-US" sz="1800" b="1" dirty="0"/>
              <a:t>Attitude</a:t>
            </a:r>
            <a:r>
              <a:rPr lang="en-US" sz="1800" dirty="0"/>
              <a:t>: Be respectful and maintain a positive attitude. Be courteous and greet your Peer. Refrain from potentially offensive jokes or comments. </a:t>
            </a:r>
          </a:p>
          <a:p>
            <a:pPr>
              <a:spcAft>
                <a:spcPts val="1200"/>
              </a:spcAft>
            </a:pPr>
            <a:r>
              <a:rPr lang="en-US" sz="1800" b="1" dirty="0"/>
              <a:t>Competence: </a:t>
            </a:r>
            <a:r>
              <a:rPr lang="en-US" sz="1800" dirty="0"/>
              <a:t>Bring the knowledge and skills you’ve developed in Peer Support training. Be honest when you don’t know something and offer to research it further. </a:t>
            </a:r>
          </a:p>
          <a:p>
            <a:r>
              <a:rPr lang="en-US" sz="1800" b="1" dirty="0"/>
              <a:t>Accountability:</a:t>
            </a:r>
            <a:r>
              <a:rPr lang="en-US" sz="1800" dirty="0"/>
              <a:t> Arrive on time and live up to your commitments. Be honest and genuine. Obstacles may arise, but being accountable means offering alternative solutions and acknowledging your own limitations. </a:t>
            </a:r>
          </a:p>
        </p:txBody>
      </p:sp>
    </p:spTree>
    <p:extLst>
      <p:ext uri="{BB962C8B-B14F-4D97-AF65-F5344CB8AC3E}">
        <p14:creationId xmlns:p14="http://schemas.microsoft.com/office/powerpoint/2010/main" val="3623304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9DF593-1600-46F1-900D-09E5BC822FDB}"/>
              </a:ext>
            </a:extLst>
          </p:cNvPr>
          <p:cNvSpPr>
            <a:spLocks noGrp="1"/>
          </p:cNvSpPr>
          <p:nvPr>
            <p:ph type="sldNum" sz="quarter" idx="12"/>
          </p:nvPr>
        </p:nvSpPr>
        <p:spPr/>
        <p:txBody>
          <a:bodyPr/>
          <a:lstStyle/>
          <a:p>
            <a:fld id="{4D92EB4B-722A-417A-874E-D077DFB80C4E}" type="slidenum">
              <a:rPr lang="en-CA" smtClean="0"/>
              <a:t>13</a:t>
            </a:fld>
            <a:endParaRPr lang="en-CA"/>
          </a:p>
        </p:txBody>
      </p:sp>
      <p:pic>
        <p:nvPicPr>
          <p:cNvPr id="10" name="Picture 9" descr="Diagram&#10;&#10;Description automatically generated">
            <a:extLst>
              <a:ext uri="{FF2B5EF4-FFF2-40B4-BE49-F238E27FC236}">
                <a16:creationId xmlns:a16="http://schemas.microsoft.com/office/drawing/2014/main" id="{8F36A621-C920-4B27-88D7-7C9D1595FA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009" y="0"/>
            <a:ext cx="9388794" cy="6858000"/>
          </a:xfrm>
          <a:prstGeom prst="rect">
            <a:avLst/>
          </a:prstGeom>
        </p:spPr>
      </p:pic>
    </p:spTree>
    <p:extLst>
      <p:ext uri="{BB962C8B-B14F-4D97-AF65-F5344CB8AC3E}">
        <p14:creationId xmlns:p14="http://schemas.microsoft.com/office/powerpoint/2010/main" val="2416348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016B-9905-4EA1-BDC9-57094AAC948F}"/>
              </a:ext>
            </a:extLst>
          </p:cNvPr>
          <p:cNvSpPr>
            <a:spLocks noGrp="1"/>
          </p:cNvSpPr>
          <p:nvPr>
            <p:ph type="title"/>
          </p:nvPr>
        </p:nvSpPr>
        <p:spPr/>
        <p:txBody>
          <a:bodyPr>
            <a:normAutofit/>
          </a:bodyPr>
          <a:lstStyle/>
          <a:p>
            <a:r>
              <a:rPr lang="en-US" b="0" dirty="0">
                <a:solidFill>
                  <a:schemeClr val="tx1">
                    <a:lumMod val="85000"/>
                    <a:lumOff val="15000"/>
                  </a:schemeClr>
                </a:solidFill>
                <a:latin typeface="IvyPresto Display SemiBold" panose="020B0404020101010102" pitchFamily="34" charset="0"/>
              </a:rPr>
              <a:t>BREAKOUT ROOM ACTIVITY</a:t>
            </a:r>
            <a:endParaRPr lang="en-CA" b="0" dirty="0">
              <a:solidFill>
                <a:schemeClr val="tx1">
                  <a:lumMod val="85000"/>
                  <a:lumOff val="15000"/>
                </a:schemeClr>
              </a:solidFill>
              <a:latin typeface="IvyPresto Display SemiBold" panose="020B0404020101010102" pitchFamily="34" charset="0"/>
            </a:endParaRPr>
          </a:p>
        </p:txBody>
      </p:sp>
      <p:sp>
        <p:nvSpPr>
          <p:cNvPr id="5" name="Content Placeholder 4">
            <a:extLst>
              <a:ext uri="{FF2B5EF4-FFF2-40B4-BE49-F238E27FC236}">
                <a16:creationId xmlns:a16="http://schemas.microsoft.com/office/drawing/2014/main" id="{3B0B87FC-BDB3-42EF-A654-31AB6ED960FA}"/>
              </a:ext>
            </a:extLst>
          </p:cNvPr>
          <p:cNvSpPr>
            <a:spLocks noGrp="1"/>
          </p:cNvSpPr>
          <p:nvPr>
            <p:ph sz="half" idx="1"/>
          </p:nvPr>
        </p:nvSpPr>
        <p:spPr>
          <a:xfrm>
            <a:off x="421822" y="1690232"/>
            <a:ext cx="7244107" cy="4351338"/>
          </a:xfrm>
        </p:spPr>
        <p:txBody>
          <a:bodyPr>
            <a:noAutofit/>
          </a:bodyPr>
          <a:lstStyle/>
          <a:p>
            <a:pPr marL="0" indent="0">
              <a:lnSpc>
                <a:spcPct val="100000"/>
              </a:lnSpc>
              <a:spcBef>
                <a:spcPts val="0"/>
              </a:spcBef>
              <a:buNone/>
            </a:pPr>
            <a:r>
              <a:rPr lang="en-US" sz="1800" dirty="0">
                <a:latin typeface="IvyPresto Text" panose="020B0404020101010102"/>
              </a:rPr>
              <a:t>Join two other people in the training session. Decide who will share first (Peer Supporter), who will listen attentively and respond (Peer) to the person sharing, and who will support and observe (Observer). Once you have completed one round, the Observer will guide the feedback loop. </a:t>
            </a:r>
          </a:p>
          <a:p>
            <a:pPr marL="0" indent="0">
              <a:lnSpc>
                <a:spcPct val="100000"/>
              </a:lnSpc>
              <a:spcBef>
                <a:spcPts val="0"/>
              </a:spcBef>
              <a:buNone/>
            </a:pPr>
            <a:endParaRPr lang="en-US" sz="1800" dirty="0">
              <a:latin typeface="IvyPresto Text" panose="020B0404020101010102"/>
            </a:endParaRPr>
          </a:p>
          <a:p>
            <a:pPr marL="0" indent="0">
              <a:lnSpc>
                <a:spcPct val="100000"/>
              </a:lnSpc>
              <a:spcBef>
                <a:spcPts val="0"/>
              </a:spcBef>
              <a:buNone/>
            </a:pPr>
            <a:r>
              <a:rPr lang="en-US" sz="1800" dirty="0">
                <a:latin typeface="IvyPresto Text" panose="020B0404020101010102"/>
              </a:rPr>
              <a:t>After the feedback the person in the role of the Peer writes down an area of strength as well as an area of growth in relation to the role of Peer Supporter during the exercise. Rotate twice more so that every person in the triad has an opportunity to experience each role. </a:t>
            </a:r>
          </a:p>
          <a:p>
            <a:pPr marL="0" indent="0">
              <a:lnSpc>
                <a:spcPct val="100000"/>
              </a:lnSpc>
              <a:spcBef>
                <a:spcPts val="0"/>
              </a:spcBef>
              <a:buNone/>
            </a:pPr>
            <a:endParaRPr lang="en-US" sz="1800" dirty="0">
              <a:latin typeface="IvyPresto Text" panose="020B0404020101010102"/>
            </a:endParaRPr>
          </a:p>
          <a:p>
            <a:pPr marL="0" indent="0">
              <a:lnSpc>
                <a:spcPct val="100000"/>
              </a:lnSpc>
              <a:spcBef>
                <a:spcPts val="0"/>
              </a:spcBef>
              <a:buNone/>
            </a:pPr>
            <a:r>
              <a:rPr lang="en-US" sz="1800" dirty="0">
                <a:latin typeface="IvyPresto Text" panose="020B0404020101010102"/>
              </a:rPr>
              <a:t>This activity should take 10-15 minutes. </a:t>
            </a:r>
          </a:p>
        </p:txBody>
      </p:sp>
      <p:sp>
        <p:nvSpPr>
          <p:cNvPr id="3" name="Slide Number Placeholder 2">
            <a:extLst>
              <a:ext uri="{FF2B5EF4-FFF2-40B4-BE49-F238E27FC236}">
                <a16:creationId xmlns:a16="http://schemas.microsoft.com/office/drawing/2014/main" id="{AA6B0A2F-993A-4EB8-89DD-4C70BA3F0C28}"/>
              </a:ext>
            </a:extLst>
          </p:cNvPr>
          <p:cNvSpPr>
            <a:spLocks noGrp="1"/>
          </p:cNvSpPr>
          <p:nvPr>
            <p:ph type="sldNum" sz="quarter" idx="12"/>
          </p:nvPr>
        </p:nvSpPr>
        <p:spPr/>
        <p:txBody>
          <a:bodyPr/>
          <a:lstStyle/>
          <a:p>
            <a:fld id="{E4379023-4D76-4C27-AF5B-F2F8EFE14B1F}" type="slidenum">
              <a:rPr lang="en-CA" smtClean="0"/>
              <a:t>14</a:t>
            </a:fld>
            <a:endParaRPr lang="en-CA"/>
          </a:p>
        </p:txBody>
      </p:sp>
      <p:graphicFrame>
        <p:nvGraphicFramePr>
          <p:cNvPr id="9" name="Content Placeholder 4">
            <a:extLst>
              <a:ext uri="{FF2B5EF4-FFF2-40B4-BE49-F238E27FC236}">
                <a16:creationId xmlns:a16="http://schemas.microsoft.com/office/drawing/2014/main" id="{BB5488C1-229B-4F14-9802-E9C2D59A411A}"/>
              </a:ext>
            </a:extLst>
          </p:cNvPr>
          <p:cNvGraphicFramePr>
            <a:graphicFrameLocks noGrp="1"/>
          </p:cNvGraphicFramePr>
          <p:nvPr>
            <p:ph sz="half" idx="2"/>
            <p:extLst>
              <p:ext uri="{D42A27DB-BD31-4B8C-83A1-F6EECF244321}">
                <p14:modId xmlns:p14="http://schemas.microsoft.com/office/powerpoint/2010/main" val="2285669859"/>
              </p:ext>
            </p:extLst>
          </p:nvPr>
        </p:nvGraphicFramePr>
        <p:xfrm>
          <a:off x="7398589" y="1980953"/>
          <a:ext cx="4192604" cy="3809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9715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0" y="0"/>
            <a:ext cx="6538585"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 y="-31725"/>
            <a:ext cx="6538585" cy="6921450"/>
          </a:xfrm>
        </p:spPr>
      </p:pic>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a:xfrm>
            <a:off x="300715" y="813266"/>
            <a:ext cx="5223263" cy="1316159"/>
          </a:xfrm>
        </p:spPr>
        <p:txBody>
          <a:bodyPr/>
          <a:lstStyle/>
          <a:p>
            <a:r>
              <a:rPr lang="en-US" sz="4000" b="1" dirty="0"/>
              <a:t>Activity: Introducing </a:t>
            </a:r>
            <a:br>
              <a:rPr lang="en-US" sz="4000" b="1" dirty="0"/>
            </a:br>
            <a:r>
              <a:rPr lang="en-US" sz="4000" b="1" dirty="0"/>
              <a:t>Yourself </a:t>
            </a:r>
            <a:endParaRPr lang="en-US" dirty="0"/>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300716" y="316969"/>
            <a:ext cx="5683742" cy="488434"/>
          </a:xfrm>
        </p:spPr>
        <p:txBody>
          <a:bodyPr/>
          <a:lstStyle/>
          <a:p>
            <a:r>
              <a:rPr lang="en-US" dirty="0"/>
              <a:t>Module 7 – Beginning the Relationship</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096000" y="1122371"/>
            <a:ext cx="5683742" cy="5282893"/>
          </a:xfrm>
        </p:spPr>
        <p:txBody>
          <a:bodyPr/>
          <a:lstStyle/>
          <a:p>
            <a:pPr marL="0" lvl="0" indent="0" algn="l" eaLnBrk="0" fontAlgn="base" hangingPunct="0">
              <a:lnSpc>
                <a:spcPct val="100000"/>
              </a:lnSpc>
              <a:spcBef>
                <a:spcPct val="0"/>
              </a:spcBef>
              <a:spcAft>
                <a:spcPct val="0"/>
              </a:spcAft>
              <a:buNone/>
            </a:pPr>
            <a:r>
              <a:rPr lang="en-US" altLang="en-US" sz="1800" dirty="0">
                <a:latin typeface="IvyPresto Text" panose="020B0404020101010102"/>
                <a:ea typeface="Calibri" panose="020F0502020204030204" pitchFamily="34" charset="0"/>
                <a:cs typeface="Arial" panose="020B0604020202020204" pitchFamily="34" charset="0"/>
              </a:rPr>
              <a:t>What does a Peer Supporter need to consider as they introduce themselves ( and Peer Support) to a Peer for the first time?</a:t>
            </a:r>
          </a:p>
          <a:p>
            <a:pPr marL="0" lvl="0" indent="0" algn="l" eaLnBrk="0" fontAlgn="base" hangingPunct="0">
              <a:lnSpc>
                <a:spcPct val="100000"/>
              </a:lnSpc>
              <a:spcBef>
                <a:spcPct val="0"/>
              </a:spcBef>
              <a:spcAft>
                <a:spcPct val="0"/>
              </a:spcAft>
              <a:buNone/>
            </a:pPr>
            <a:endParaRPr lang="en-US" altLang="en-US" sz="1800" dirty="0">
              <a:latin typeface="IvyPresto Text" panose="020B0404020101010102"/>
              <a:ea typeface="Calibri" panose="020F0502020204030204" pitchFamily="34" charset="0"/>
              <a:cs typeface="Arial" panose="020B0604020202020204" pitchFamily="34" charset="0"/>
            </a:endParaRPr>
          </a:p>
          <a:p>
            <a:pPr marL="0" lvl="0" indent="0" algn="l" eaLnBrk="0" fontAlgn="base" hangingPunct="0">
              <a:lnSpc>
                <a:spcPct val="100000"/>
              </a:lnSpc>
              <a:spcBef>
                <a:spcPct val="0"/>
              </a:spcBef>
              <a:spcAft>
                <a:spcPct val="0"/>
              </a:spcAft>
              <a:buNone/>
            </a:pPr>
            <a:r>
              <a:rPr lang="en-US" altLang="en-US" sz="1800" b="1" dirty="0">
                <a:latin typeface="IvyPresto Text" panose="020B0404020101010102"/>
                <a:ea typeface="Calibri" panose="020F0502020204030204" pitchFamily="34" charset="0"/>
                <a:cs typeface="Arial" panose="020B0604020202020204" pitchFamily="34" charset="0"/>
              </a:rPr>
              <a:t>Individually: </a:t>
            </a:r>
            <a:r>
              <a:rPr lang="en-US" altLang="en-US" sz="1800" dirty="0">
                <a:latin typeface="IvyPresto Text" panose="020B0404020101010102"/>
                <a:ea typeface="Calibri" panose="020F0502020204030204" pitchFamily="34" charset="0"/>
                <a:cs typeface="Arial" panose="020B0604020202020204" pitchFamily="34" charset="0"/>
              </a:rPr>
              <a:t>Take 5 minutes to craft an introduction that you would use to introduce yourself to a Peer.</a:t>
            </a:r>
          </a:p>
          <a:p>
            <a:pPr marL="0" lvl="0" indent="0" algn="l" eaLnBrk="0" fontAlgn="base" hangingPunct="0">
              <a:lnSpc>
                <a:spcPct val="100000"/>
              </a:lnSpc>
              <a:spcBef>
                <a:spcPct val="0"/>
              </a:spcBef>
              <a:spcAft>
                <a:spcPct val="0"/>
              </a:spcAft>
              <a:buNone/>
            </a:pPr>
            <a:endParaRPr lang="en-US" altLang="en-US" sz="1800" dirty="0">
              <a:latin typeface="IvyPresto Text" panose="020B0404020101010102"/>
              <a:ea typeface="Calibri" panose="020F0502020204030204" pitchFamily="34" charset="0"/>
              <a:cs typeface="Arial" panose="020B0604020202020204" pitchFamily="34" charset="0"/>
            </a:endParaRPr>
          </a:p>
          <a:p>
            <a:pPr marL="0" lvl="0" indent="0" algn="l" eaLnBrk="0" fontAlgn="base" hangingPunct="0">
              <a:lnSpc>
                <a:spcPct val="100000"/>
              </a:lnSpc>
              <a:spcBef>
                <a:spcPct val="0"/>
              </a:spcBef>
              <a:spcAft>
                <a:spcPts val="1200"/>
              </a:spcAft>
              <a:buNone/>
            </a:pPr>
            <a:r>
              <a:rPr lang="en-US" altLang="en-US" sz="1800" b="1" dirty="0">
                <a:latin typeface="IvyPresto Text" panose="020B0404020101010102"/>
                <a:ea typeface="Calibri" panose="020F0502020204030204" pitchFamily="34" charset="0"/>
                <a:cs typeface="Arial" panose="020B0604020202020204" pitchFamily="34" charset="0"/>
              </a:rPr>
              <a:t>In Groups of 3:  </a:t>
            </a:r>
            <a:r>
              <a:rPr lang="en-US" altLang="en-US" sz="1800" dirty="0">
                <a:latin typeface="IvyPresto Text" panose="020B0404020101010102"/>
                <a:ea typeface="Calibri" panose="020F0502020204030204" pitchFamily="34" charset="0"/>
                <a:cs typeface="Arial" panose="020B0604020202020204" pitchFamily="34" charset="0"/>
              </a:rPr>
              <a:t>Designate one person as the Peer, the second person as the Peer Supporter, and the third person as the Observer. </a:t>
            </a:r>
          </a:p>
          <a:p>
            <a:pPr marL="0" lvl="0" indent="0" algn="l" eaLnBrk="0" fontAlgn="base" hangingPunct="0">
              <a:lnSpc>
                <a:spcPct val="100000"/>
              </a:lnSpc>
              <a:spcBef>
                <a:spcPct val="0"/>
              </a:spcBef>
              <a:spcAft>
                <a:spcPct val="0"/>
              </a:spcAft>
              <a:buNone/>
            </a:pPr>
            <a:r>
              <a:rPr lang="en-US" altLang="en-US" sz="1800" dirty="0">
                <a:latin typeface="IvyPresto Text" panose="020B0404020101010102"/>
                <a:ea typeface="Calibri" panose="020F0502020204030204" pitchFamily="34" charset="0"/>
                <a:cs typeface="Arial" panose="020B0604020202020204" pitchFamily="34" charset="0"/>
              </a:rPr>
              <a:t>As the Peer Supporter, read your written introduction to your partner. As the Peer, let your partner know if there is anything else that you would want to know about them in this initial meeting. Then as the observer describe, how the interaction appeared from the outside. Repeat the activity twice more so that everyone has a chance to act on every role.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a:xfrm>
            <a:off x="196683" y="6408867"/>
            <a:ext cx="1516740" cy="264328"/>
          </a:xfrm>
        </p:spPr>
        <p:txBody>
          <a:bodyPr>
            <a:normAutofit fontScale="25000" lnSpcReduction="20000"/>
          </a:bodyPr>
          <a:lstStyle/>
          <a:p>
            <a:endParaRPr lang="en-CA" dirty="0"/>
          </a:p>
        </p:txBody>
      </p:sp>
    </p:spTree>
    <p:extLst>
      <p:ext uri="{BB962C8B-B14F-4D97-AF65-F5344CB8AC3E}">
        <p14:creationId xmlns:p14="http://schemas.microsoft.com/office/powerpoint/2010/main" val="412646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Guiding an Initial Meeting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47159"/>
            <a:ext cx="11353281" cy="3602174"/>
          </a:xfrm>
        </p:spPr>
        <p:txBody>
          <a:bodyPr/>
          <a:lstStyle/>
          <a:p>
            <a:pPr marL="0" indent="0" algn="l">
              <a:buNone/>
            </a:pPr>
            <a:r>
              <a:rPr lang="en-CA" sz="2000" dirty="0"/>
              <a:t>The intention of an Initial Meeting is to establish the Peer/Peer Supporter relationship. After you have introduced yourself, it’s important to ensure that the Peer is fully informed about the service that you, as a Peer Supporter, are offering. Review the Peer’s understanding of the Peer Support service being offered as well as the general roles and responsibilities of both the Peer and the Peer Supporter.</a:t>
            </a:r>
            <a:br>
              <a:rPr lang="en-CA" sz="2000" dirty="0"/>
            </a:br>
            <a:endParaRPr lang="en-CA" sz="2000" dirty="0"/>
          </a:p>
          <a:p>
            <a:pPr marL="0" indent="0" algn="l">
              <a:spcAft>
                <a:spcPts val="1200"/>
              </a:spcAft>
              <a:buNone/>
            </a:pPr>
            <a:r>
              <a:rPr lang="en-CA" sz="2000" dirty="0"/>
              <a:t>After the initial meeting, the Peer Supporter invites the Peer to suggest their preferred next step.</a:t>
            </a:r>
          </a:p>
          <a:p>
            <a:pPr marL="342900" indent="-342900" algn="l">
              <a:spcAft>
                <a:spcPts val="1200"/>
              </a:spcAft>
              <a:buFont typeface="Arial" panose="020B0604020202020204" pitchFamily="34" charset="0"/>
              <a:buChar char="•"/>
            </a:pPr>
            <a:r>
              <a:rPr lang="en-CA" sz="2000" dirty="0"/>
              <a:t>Do they wish to participate in the Peer Support service? </a:t>
            </a:r>
          </a:p>
          <a:p>
            <a:pPr marL="342900" indent="-342900" algn="l">
              <a:spcAft>
                <a:spcPts val="1200"/>
              </a:spcAft>
              <a:buFont typeface="Arial" panose="020B0604020202020204" pitchFamily="34" charset="0"/>
              <a:buChar char="•"/>
            </a:pPr>
            <a:r>
              <a:rPr lang="en-CA" sz="2000" dirty="0"/>
              <a:t>Would they like to give further thought to whether or not they wish to participate in the service? </a:t>
            </a:r>
          </a:p>
          <a:p>
            <a:pPr marL="342900" indent="-342900" algn="l">
              <a:buFont typeface="Arial" panose="020B0604020202020204" pitchFamily="34" charset="0"/>
              <a:buChar char="•"/>
            </a:pPr>
            <a:r>
              <a:rPr lang="en-CA" sz="2000" dirty="0"/>
              <a:t>Do they decline the service?</a:t>
            </a:r>
            <a:endParaRPr lang="en-US" sz="2000" dirty="0"/>
          </a:p>
        </p:txBody>
      </p:sp>
    </p:spTree>
    <p:extLst>
      <p:ext uri="{BB962C8B-B14F-4D97-AF65-F5344CB8AC3E}">
        <p14:creationId xmlns:p14="http://schemas.microsoft.com/office/powerpoint/2010/main" val="383617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Finding the Focus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81799"/>
            <a:ext cx="11353281" cy="4082549"/>
          </a:xfrm>
        </p:spPr>
        <p:txBody>
          <a:bodyPr/>
          <a:lstStyle/>
          <a:p>
            <a:pPr marL="0" indent="0">
              <a:buNone/>
            </a:pPr>
            <a:r>
              <a:rPr lang="en-CA" sz="2000" dirty="0"/>
              <a:t>Peers might have many reasons for wanting to engage in a Peer Support relationship, but in order to be productive, it’s important to find a main focus, or at least a main starting point. </a:t>
            </a:r>
            <a:br>
              <a:rPr lang="en-CA" sz="2000" dirty="0"/>
            </a:br>
            <a:endParaRPr lang="en-CA" sz="2000" dirty="0"/>
          </a:p>
          <a:p>
            <a:pPr marL="0" indent="0">
              <a:buNone/>
            </a:pPr>
            <a:r>
              <a:rPr lang="en-CA" sz="2000" dirty="0"/>
              <a:t>Help your Peer determine what kind of support they need from you during your first sessions, and what they would like to focus on in future sessions. </a:t>
            </a:r>
            <a:br>
              <a:rPr lang="en-CA" sz="2000" dirty="0"/>
            </a:br>
            <a:endParaRPr lang="en-CA" sz="2000" dirty="0"/>
          </a:p>
          <a:p>
            <a:pPr marL="0" indent="0">
              <a:buNone/>
            </a:pPr>
            <a:r>
              <a:rPr lang="en-CA" sz="2000" b="1" dirty="0"/>
              <a:t>What are some possible focuses for a Peer Support Relationship?</a:t>
            </a:r>
          </a:p>
          <a:p>
            <a:endParaRPr lang="en-US" dirty="0"/>
          </a:p>
        </p:txBody>
      </p:sp>
    </p:spTree>
    <p:extLst>
      <p:ext uri="{BB962C8B-B14F-4D97-AF65-F5344CB8AC3E}">
        <p14:creationId xmlns:p14="http://schemas.microsoft.com/office/powerpoint/2010/main" val="25400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Ways to Support Your Peer </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3928318"/>
          </a:xfrm>
        </p:spPr>
        <p:txBody>
          <a:bodyPr/>
          <a:lstStyle/>
          <a:p>
            <a:pPr marL="0" indent="0" algn="l">
              <a:buNone/>
            </a:pPr>
            <a:r>
              <a:rPr lang="en-CA" sz="2000" b="1" dirty="0"/>
              <a:t>Instill confidence in your Peer </a:t>
            </a:r>
            <a:r>
              <a:rPr lang="en-CA" sz="2000" dirty="0"/>
              <a:t>by encouraging them to take a desired next step. You can do this through cheerleading, emphasizing the positive, and role modelling. </a:t>
            </a:r>
            <a:br>
              <a:rPr lang="en-CA" sz="2000" dirty="0"/>
            </a:br>
            <a:endParaRPr lang="en-CA" sz="2000" dirty="0"/>
          </a:p>
          <a:p>
            <a:pPr marL="0" indent="0" algn="l">
              <a:buNone/>
            </a:pPr>
            <a:r>
              <a:rPr lang="en-CA" sz="2000" b="1" dirty="0"/>
              <a:t>Help your Peer Develop Desired Skills </a:t>
            </a:r>
            <a:r>
              <a:rPr lang="en-CA" sz="2000" dirty="0"/>
              <a:t>related to their intentions, wishes and dreams. Skills are learned or enhanced through explanation (sharing information), demonstration (showing examples) and practice (creating rehearsal exercises).</a:t>
            </a:r>
            <a:br>
              <a:rPr lang="en-CA" sz="2000" dirty="0"/>
            </a:br>
            <a:endParaRPr lang="en-CA" sz="2000" dirty="0"/>
          </a:p>
          <a:p>
            <a:pPr marL="0" indent="0" algn="l">
              <a:buNone/>
            </a:pPr>
            <a:r>
              <a:rPr lang="en-CA" sz="2000" b="1" dirty="0"/>
              <a:t>Aid your Peer in Acquiring Supports: </a:t>
            </a:r>
            <a:r>
              <a:rPr lang="en-CA" sz="2000" dirty="0"/>
              <a:t>A support is something that assists a Peer in taking steps towards realizing their intentions, wishes and dreams. A support can be a person, place, activity or thing, such as: Consumer-Survivor Initiative, Internship Site, Skills Practices, Journal Reflections, Peer Support, Self-Care Routine, and Self Care Kit</a:t>
            </a:r>
            <a:r>
              <a:rPr lang="en-US" sz="2000" dirty="0"/>
              <a:t>.</a:t>
            </a:r>
            <a:endParaRPr lang="en-CA" sz="2000" dirty="0"/>
          </a:p>
        </p:txBody>
      </p:sp>
    </p:spTree>
    <p:extLst>
      <p:ext uri="{BB962C8B-B14F-4D97-AF65-F5344CB8AC3E}">
        <p14:creationId xmlns:p14="http://schemas.microsoft.com/office/powerpoint/2010/main" val="3744865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682782"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8682782"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Group Discussion Scenario </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13659"/>
          </a:xfrm>
        </p:spPr>
        <p:txBody>
          <a:bodyPr/>
          <a:lstStyle/>
          <a:p>
            <a:r>
              <a:rPr lang="en-US" dirty="0"/>
              <a:t>Module 7 – Beginning the Relationship</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753610" y="2163595"/>
            <a:ext cx="4026132" cy="3218622"/>
          </a:xfrm>
        </p:spPr>
        <p:txBody>
          <a:bodyPr/>
          <a:lstStyle/>
          <a:p>
            <a:pPr marL="0" indent="0" algn="l">
              <a:buNone/>
            </a:pPr>
            <a:r>
              <a:rPr lang="en-US" sz="1800" dirty="0">
                <a:effectLst/>
                <a:latin typeface="IvyPresto Text" panose="020B0404020101010102"/>
                <a:ea typeface="Calibri" panose="020F0502020204030204" pitchFamily="34" charset="0"/>
                <a:cs typeface="Times New Roman" panose="02020603050405020304" pitchFamily="18" charset="0"/>
              </a:rPr>
              <a:t>You notice that Bill has been hanging around the entrance of the Peer Support Service for the last few days. Upon approach, he avoids making eye contact but pulls a referral form from a local community mental health program from his pocket.</a:t>
            </a:r>
          </a:p>
          <a:p>
            <a:pPr marL="0" indent="0" algn="l">
              <a:buNone/>
            </a:pPr>
            <a:endParaRPr lang="en-US" sz="1800" dirty="0">
              <a:latin typeface="IvyPresto Text" panose="020B0404020101010102"/>
              <a:cs typeface="Times New Roman" panose="02020603050405020304" pitchFamily="18" charset="0"/>
            </a:endParaRPr>
          </a:p>
          <a:p>
            <a:pPr marL="0" indent="0" algn="l">
              <a:buNone/>
            </a:pPr>
            <a:r>
              <a:rPr lang="en-US" sz="1800" b="1" dirty="0">
                <a:latin typeface="IvyPresto Text" panose="020B0404020101010102"/>
                <a:cs typeface="Times New Roman" panose="02020603050405020304" pitchFamily="18" charset="0"/>
              </a:rPr>
              <a:t>What do you do? </a:t>
            </a:r>
            <a:endParaRPr lang="en-CA" sz="1800" b="1" dirty="0">
              <a:latin typeface="IvyPresto Text" panose="020B0404020101010102"/>
              <a:cs typeface="Times New Roman" panose="02020603050405020304" pitchFamily="18"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833249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7 – Beginning the Relationship</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90E077C9-0E4B-172C-4D8C-4F0DCEC773F9}"/>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148129CC-6F03-27EF-5C35-728A2BB1BDC9}"/>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June 13, 2024</a:t>
            </a:fld>
            <a:endParaRPr lang="en-US" dirty="0"/>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795857" y="1234220"/>
            <a:ext cx="5574127" cy="427993"/>
          </a:xfrm>
        </p:spPr>
        <p:txBody>
          <a:bodyPr/>
          <a:lstStyle/>
          <a:p>
            <a:r>
              <a:rPr lang="en-US" sz="3800" dirty="0"/>
              <a:t>Resources</a:t>
            </a:r>
          </a:p>
        </p:txBody>
      </p:sp>
      <p:sp>
        <p:nvSpPr>
          <p:cNvPr id="4" name="Text Placeholder 3">
            <a:extLst>
              <a:ext uri="{FF2B5EF4-FFF2-40B4-BE49-F238E27FC236}">
                <a16:creationId xmlns:a16="http://schemas.microsoft.com/office/drawing/2014/main" id="{C5E3C391-B310-0342-8132-12913EAE365C}"/>
              </a:ext>
            </a:extLst>
          </p:cNvPr>
          <p:cNvSpPr>
            <a:spLocks noGrp="1"/>
          </p:cNvSpPr>
          <p:nvPr>
            <p:ph type="body" sz="quarter" idx="13"/>
          </p:nvPr>
        </p:nvSpPr>
        <p:spPr>
          <a:xfrm>
            <a:off x="5795857" y="2294623"/>
            <a:ext cx="5978300" cy="3203481"/>
          </a:xfrm>
        </p:spPr>
        <p:txBody>
          <a:bodyPr numCol="1">
            <a:normAutofit/>
          </a:bodyPr>
          <a:lstStyle/>
          <a:p>
            <a:pPr>
              <a:buSzPct val="100000"/>
            </a:pPr>
            <a:r>
              <a:rPr lang="en-US" sz="2000" dirty="0">
                <a:latin typeface="IvyPresto Text" panose="020B0404020101010102"/>
              </a:rPr>
              <a:t>Peer Support Canada Code of Conduct</a:t>
            </a:r>
          </a:p>
          <a:p>
            <a:pPr>
              <a:buSzPct val="100000"/>
            </a:pPr>
            <a:r>
              <a:rPr lang="en-US" sz="2000" dirty="0" err="1">
                <a:latin typeface="IvyPresto Text" panose="020B0404020101010102"/>
                <a:ea typeface="Calibri" panose="020F0502020204030204" pitchFamily="34" charset="0"/>
                <a:cs typeface="Times New Roman" panose="02020603050405020304" pitchFamily="18" charset="0"/>
              </a:rPr>
              <a:t>PeerWorks</a:t>
            </a:r>
            <a:r>
              <a:rPr lang="en-US" sz="2000" dirty="0">
                <a:effectLst/>
                <a:latin typeface="IvyPresto Text" panose="020B0404020101010102"/>
                <a:ea typeface="Calibri" panose="020F0502020204030204" pitchFamily="34" charset="0"/>
                <a:cs typeface="Times New Roman" panose="02020603050405020304" pitchFamily="18" charset="0"/>
              </a:rPr>
              <a:t> Webinar: Peer Support Documentation: Praxis or Peer Drift? By Calvin Prowse</a:t>
            </a:r>
          </a:p>
          <a:p>
            <a:pPr>
              <a:buSzPct val="100000"/>
            </a:pPr>
            <a:r>
              <a:rPr lang="en-US" sz="2000" dirty="0">
                <a:latin typeface="IvyPresto Text" panose="020B0404020101010102"/>
                <a:cs typeface="Times New Roman" panose="02020603050405020304" pitchFamily="18" charset="0"/>
              </a:rPr>
              <a:t>Support House’s Documentation Guidelines</a:t>
            </a:r>
            <a:endParaRPr lang="en-CA" sz="2000" dirty="0">
              <a:latin typeface="IvyPresto Text" panose="020B0404020101010102"/>
              <a:cs typeface="Times New Roman" panose="02020603050405020304" pitchFamily="18" charset="0"/>
            </a:endParaRPr>
          </a:p>
          <a:p>
            <a:pPr marL="0" indent="0">
              <a:buNone/>
            </a:pPr>
            <a:endParaRPr lang="en-US" dirty="0"/>
          </a:p>
          <a:p>
            <a:endParaRPr lang="en-US" dirty="0"/>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801063" y="773458"/>
            <a:ext cx="5578065" cy="347929"/>
          </a:xfrm>
        </p:spPr>
        <p:txBody>
          <a:bodyPr/>
          <a:lstStyle/>
          <a:p>
            <a:r>
              <a:rPr lang="en-US" dirty="0"/>
              <a:t>Module 7 – Beginning the Relationship</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Tree>
    <p:extLst>
      <p:ext uri="{BB962C8B-B14F-4D97-AF65-F5344CB8AC3E}">
        <p14:creationId xmlns:p14="http://schemas.microsoft.com/office/powerpoint/2010/main" val="286272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a:p>
        </p:txBody>
      </p:sp>
      <p:sp>
        <p:nvSpPr>
          <p:cNvPr id="4" name="Title 3">
            <a:extLst>
              <a:ext uri="{FF2B5EF4-FFF2-40B4-BE49-F238E27FC236}">
                <a16:creationId xmlns:a16="http://schemas.microsoft.com/office/drawing/2014/main" id="{97EC4B45-838D-BB44-8C6F-90FF875A54BC}"/>
              </a:ext>
            </a:extLst>
          </p:cNvPr>
          <p:cNvSpPr>
            <a:spLocks noGrp="1"/>
          </p:cNvSpPr>
          <p:nvPr>
            <p:ph type="title"/>
          </p:nvPr>
        </p:nvSpPr>
        <p:spPr/>
        <p:txBody>
          <a:bodyPr/>
          <a:lstStyle/>
          <a:p>
            <a:r>
              <a:rPr lang="en-US" dirty="0"/>
              <a:t>For Next Time:</a:t>
            </a:r>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
        <p:nvSpPr>
          <p:cNvPr id="2" name="TextBox 1">
            <a:extLst>
              <a:ext uri="{FF2B5EF4-FFF2-40B4-BE49-F238E27FC236}">
                <a16:creationId xmlns:a16="http://schemas.microsoft.com/office/drawing/2014/main" id="{93507EBA-D30A-A125-E754-B3C2921F4639}"/>
              </a:ext>
            </a:extLst>
          </p:cNvPr>
          <p:cNvSpPr txBox="1"/>
          <p:nvPr/>
        </p:nvSpPr>
        <p:spPr>
          <a:xfrm>
            <a:off x="426460" y="2549611"/>
            <a:ext cx="11353282" cy="1107996"/>
          </a:xfrm>
          <a:prstGeom prst="rect">
            <a:avLst/>
          </a:prstGeom>
          <a:noFill/>
        </p:spPr>
        <p:txBody>
          <a:bodyPr wrap="square" rtlCol="0">
            <a:spAutoFit/>
          </a:bodyPr>
          <a:lstStyle/>
          <a:p>
            <a:pPr algn="ctr"/>
            <a:r>
              <a:rPr lang="en-US" sz="2400" dirty="0">
                <a:solidFill>
                  <a:schemeClr val="bg1"/>
                </a:solidFill>
                <a:latin typeface="IvyPresto Text" panose="020B0404020101010102"/>
              </a:rPr>
              <a:t>No homework! </a:t>
            </a:r>
          </a:p>
          <a:p>
            <a:pPr algn="ctr"/>
            <a:r>
              <a:rPr lang="en-US" sz="2400" dirty="0">
                <a:solidFill>
                  <a:schemeClr val="bg1"/>
                </a:solidFill>
                <a:latin typeface="IvyPresto Text" panose="020B0404020101010102"/>
              </a:rPr>
              <a:t>Enjoy your time off and take a well-deserved break. </a:t>
            </a:r>
          </a:p>
          <a:p>
            <a:endParaRPr lang="en-US" dirty="0"/>
          </a:p>
        </p:txBody>
      </p:sp>
    </p:spTree>
    <p:extLst>
      <p:ext uri="{BB962C8B-B14F-4D97-AF65-F5344CB8AC3E}">
        <p14:creationId xmlns:p14="http://schemas.microsoft.com/office/powerpoint/2010/main" val="110626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Beginning the Relationship and Ethics</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7</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13,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38280"/>
            <a:ext cx="11353281" cy="3998849"/>
          </a:xfrm>
        </p:spPr>
        <p:txBody>
          <a:bodyPr/>
          <a:lstStyle/>
          <a:p>
            <a:pPr>
              <a:lnSpc>
                <a:spcPct val="100000"/>
              </a:lnSpc>
            </a:pPr>
            <a:r>
              <a:rPr lang="en-US" sz="1800" dirty="0"/>
              <a:t>I am speaking to you today from Toronto. Toronto is in the 'Dish With One Spoon Territory’.  The Dish With One Spoon is a treaty between the Anishinaabe, </a:t>
            </a:r>
            <a:r>
              <a:rPr lang="en-US" sz="1800" dirty="0" err="1"/>
              <a:t>Mississaugas</a:t>
            </a:r>
            <a:r>
              <a:rPr lang="en-US" sz="1800" dirty="0"/>
              <a:t> and Haudenosaunee that bound them to share the territory and protect the land. Subsequent Indigenous Nations and peoples, Europeans and all newcomers have been invited into this treaty in the spirit of peace, friendship and respect.</a:t>
            </a:r>
            <a:br>
              <a:rPr lang="en-US" sz="1800" dirty="0"/>
            </a:br>
            <a:endParaRPr lang="en-US" sz="1800" dirty="0"/>
          </a:p>
          <a:p>
            <a:pPr>
              <a:lnSpc>
                <a:spcPct val="100000"/>
              </a:lnSpc>
            </a:pPr>
            <a:r>
              <a:rPr lang="en-US" sz="18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1800" dirty="0"/>
            </a:br>
            <a:br>
              <a:rPr lang="en-US" sz="1800" dirty="0"/>
            </a:br>
            <a:r>
              <a:rPr lang="en-US" sz="18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7 – Beginning the Relationship</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664866"/>
            <a:ext cx="3671375" cy="3858533"/>
          </a:xfrm>
        </p:spPr>
        <p:txBody>
          <a:bodyPr/>
          <a:lstStyle/>
          <a:p>
            <a:pPr marL="0" indent="0" algn="l">
              <a:buNone/>
            </a:pPr>
            <a:r>
              <a:rPr lang="en-US" sz="2000" dirty="0">
                <a:latin typeface="IvyPresto Display" panose="020B0404020101010102"/>
              </a:rPr>
              <a:t>What is your name? </a:t>
            </a:r>
          </a:p>
          <a:p>
            <a:pPr marL="0" indent="0" algn="l">
              <a:buNone/>
            </a:pPr>
            <a:endParaRPr lang="en-US" sz="2000" dirty="0">
              <a:latin typeface="IvyPresto Display" panose="020B0404020101010102"/>
            </a:endParaRPr>
          </a:p>
          <a:p>
            <a:pPr algn="l"/>
            <a:r>
              <a:rPr lang="en-US" sz="2000" dirty="0">
                <a:latin typeface="IvyPresto Display" panose="020B0404020101010102"/>
              </a:rPr>
              <a:t>What is the last thing you did for yourself? </a:t>
            </a:r>
          </a:p>
          <a:p>
            <a:pPr marL="0" indent="0" algn="l">
              <a:buNone/>
            </a:pPr>
            <a:r>
              <a:rPr lang="en-US" sz="2000" dirty="0">
                <a:latin typeface="IvyPresto Display" panose="020B0404020101010102"/>
              </a:rPr>
              <a:t>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52F41CAD-E01C-359B-0542-B2F7E5AC2738}"/>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3815715"/>
          </a:xfrm>
        </p:spPr>
        <p:txBody>
          <a:bodyPr/>
          <a:lstStyle/>
          <a:p>
            <a:pPr marL="0" marR="0" indent="0">
              <a:lnSpc>
                <a:spcPct val="100000"/>
              </a:lnSpc>
              <a:spcBef>
                <a:spcPts val="0"/>
              </a:spcBef>
              <a:buNone/>
            </a:pPr>
            <a:r>
              <a:rPr lang="en-US" sz="2000" dirty="0">
                <a:effectLst/>
                <a:latin typeface="IvyPresto Display" panose="020B0404020101010102"/>
                <a:ea typeface="Calibri" panose="020F0502020204030204" pitchFamily="34" charset="0"/>
                <a:cs typeface="Times New Roman" panose="02020603050405020304" pitchFamily="18" charset="0"/>
              </a:rPr>
              <a:t>In Module 7 we will be discussing Beginning the Peer Support relationship, which will include professionalism and Ethics. </a:t>
            </a:r>
          </a:p>
          <a:p>
            <a:pPr marL="0" marR="0" indent="0">
              <a:lnSpc>
                <a:spcPct val="100000"/>
              </a:lnSpc>
              <a:spcBef>
                <a:spcPts val="0"/>
              </a:spcBef>
              <a:buNone/>
            </a:pPr>
            <a:endParaRPr lang="en-US" sz="2000" dirty="0">
              <a:effectLst/>
              <a:latin typeface="IvyPresto Display" panose="020B0404020101010102"/>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ffectLst/>
                <a:latin typeface="IvyPresto Display" panose="020B0404020101010102"/>
                <a:ea typeface="Calibri" panose="020F0502020204030204" pitchFamily="34" charset="0"/>
                <a:cs typeface="Times New Roman" panose="02020603050405020304" pitchFamily="18" charset="0"/>
              </a:rPr>
              <a:t>In order to create a supportive, mutually-beneficial Peer Support relationship, the Peer Supporter/Peer must first establish a clear foundation. It is easier to set ethical guidelines and standards at the beginning of the relationship, then try to integrate them after the relationship has developed. These guidelines should be aligned with professional Peer Support standards, as well as your organization’s expectations.  </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2258287"/>
            <a:ext cx="11353282" cy="4082549"/>
          </a:xfrm>
        </p:spPr>
        <p:txBody>
          <a:bodyPr/>
          <a:lstStyle/>
          <a:p>
            <a:pPr marL="0" indent="0">
              <a:buNone/>
            </a:pPr>
            <a:r>
              <a:rPr lang="en-US" sz="2000" dirty="0">
                <a:solidFill>
                  <a:schemeClr val="tx1">
                    <a:lumMod val="85000"/>
                    <a:lumOff val="15000"/>
                  </a:schemeClr>
                </a:solidFill>
                <a:latin typeface="IvyPresto Display" panose="020B0404020101010102"/>
              </a:rPr>
              <a:t>Through the successful completion of Module 7, you will be able to:</a:t>
            </a:r>
            <a:br>
              <a:rPr lang="en-US" sz="2000" dirty="0">
                <a:solidFill>
                  <a:schemeClr val="tx1">
                    <a:lumMod val="85000"/>
                    <a:lumOff val="15000"/>
                  </a:schemeClr>
                </a:solidFill>
                <a:latin typeface="IvyPresto Display" panose="020B0404020101010102"/>
              </a:rPr>
            </a:br>
            <a:endParaRPr lang="en-US" sz="2000" dirty="0">
              <a:solidFill>
                <a:schemeClr val="tx1">
                  <a:lumMod val="85000"/>
                  <a:lumOff val="15000"/>
                </a:schemeClr>
              </a:solidFill>
              <a:latin typeface="IvyPresto Display" panose="020B0404020101010102"/>
            </a:endParaRPr>
          </a:p>
          <a:p>
            <a:pPr marL="457200" indent="-457200">
              <a:spcAft>
                <a:spcPts val="1200"/>
              </a:spcAft>
              <a:buFont typeface="+mj-lt"/>
              <a:buAutoNum type="arabicPeriod"/>
            </a:pPr>
            <a:r>
              <a:rPr lang="en-US" sz="2000" dirty="0">
                <a:solidFill>
                  <a:schemeClr val="tx1">
                    <a:lumMod val="85000"/>
                    <a:lumOff val="15000"/>
                  </a:schemeClr>
                </a:solidFill>
                <a:latin typeface="IvyPresto Display" panose="020B0404020101010102"/>
              </a:rPr>
              <a:t>State the significance of professionalism within the Peer Support relationship.</a:t>
            </a:r>
          </a:p>
          <a:p>
            <a:pPr marL="457200" indent="-457200">
              <a:spcAft>
                <a:spcPts val="1200"/>
              </a:spcAft>
              <a:buFont typeface="+mj-lt"/>
              <a:buAutoNum type="arabicPeriod"/>
            </a:pPr>
            <a:r>
              <a:rPr lang="en-US" sz="2000" dirty="0">
                <a:solidFill>
                  <a:schemeClr val="tx1">
                    <a:lumMod val="85000"/>
                    <a:lumOff val="15000"/>
                  </a:schemeClr>
                </a:solidFill>
                <a:latin typeface="IvyPresto Display" panose="020B0404020101010102"/>
              </a:rPr>
              <a:t>Understand how ethics can be implemented in a Peer Support relationship. </a:t>
            </a:r>
          </a:p>
          <a:p>
            <a:pPr marL="457200" indent="-457200">
              <a:buFont typeface="+mj-lt"/>
              <a:buAutoNum type="arabicPeriod"/>
            </a:pPr>
            <a:r>
              <a:rPr lang="en-US" sz="2000" dirty="0">
                <a:solidFill>
                  <a:schemeClr val="tx1">
                    <a:lumMod val="85000"/>
                    <a:lumOff val="15000"/>
                  </a:schemeClr>
                </a:solidFill>
                <a:latin typeface="IvyPresto Display" panose="020B0404020101010102"/>
              </a:rPr>
              <a:t>Practice an ethical approach to Peer Support.</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Peer Support Canada Code of Conduct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65961"/>
            <a:ext cx="11353282" cy="4857437"/>
          </a:xfrm>
          <a:solidFill>
            <a:schemeClr val="bg1"/>
          </a:solidFill>
        </p:spPr>
        <p:txBody>
          <a:bodyPr/>
          <a:lstStyle/>
          <a:p>
            <a:pPr algn="l">
              <a:spcAft>
                <a:spcPts val="600"/>
              </a:spcAft>
            </a:pPr>
            <a:r>
              <a:rPr lang="en-US" sz="2000" dirty="0"/>
              <a:t>I will act ethically, according to the values and principles of peer support.</a:t>
            </a:r>
          </a:p>
          <a:p>
            <a:pPr algn="l">
              <a:spcAft>
                <a:spcPts val="600"/>
              </a:spcAft>
            </a:pPr>
            <a:r>
              <a:rPr lang="en-US" sz="2000" dirty="0"/>
              <a:t>I will treat all people with respect and dignity.</a:t>
            </a:r>
          </a:p>
          <a:p>
            <a:pPr algn="l">
              <a:spcAft>
                <a:spcPts val="600"/>
              </a:spcAft>
            </a:pPr>
            <a:r>
              <a:rPr lang="en-US" sz="2000" dirty="0"/>
              <a:t>I will respect human diversity and will foster non-discriminatory activities. </a:t>
            </a:r>
          </a:p>
          <a:p>
            <a:pPr algn="l">
              <a:spcAft>
                <a:spcPts val="600"/>
              </a:spcAft>
            </a:pPr>
            <a:r>
              <a:rPr lang="en-US" sz="2000" dirty="0"/>
              <a:t>I will </a:t>
            </a:r>
            <a:r>
              <a:rPr lang="en-US" sz="2000" dirty="0" err="1"/>
              <a:t>honour</a:t>
            </a:r>
            <a:r>
              <a:rPr lang="en-US" sz="2000" dirty="0"/>
              <a:t> the rights, beliefs and personal values of individuals. </a:t>
            </a:r>
          </a:p>
          <a:p>
            <a:pPr algn="l">
              <a:spcAft>
                <a:spcPts val="600"/>
              </a:spcAft>
            </a:pPr>
            <a:r>
              <a:rPr lang="en-US" sz="2000" dirty="0"/>
              <a:t>I will behave with honesty and integrity in providing support to peers. </a:t>
            </a:r>
          </a:p>
          <a:p>
            <a:pPr algn="l">
              <a:spcAft>
                <a:spcPts val="600"/>
              </a:spcAft>
            </a:pPr>
            <a:r>
              <a:rPr lang="en-US" sz="2000" dirty="0"/>
              <a:t>I will respect the privacy of individuals and maintain confidentiality within the limitations of program policies and the law e.g. potential harm to self or others. </a:t>
            </a:r>
          </a:p>
          <a:p>
            <a:pPr algn="l">
              <a:spcAft>
                <a:spcPts val="600"/>
              </a:spcAft>
            </a:pPr>
            <a:r>
              <a:rPr lang="en-US" sz="2000" dirty="0"/>
              <a:t>I will not knowingly expose a peer to harm. </a:t>
            </a:r>
          </a:p>
          <a:p>
            <a:pPr algn="l">
              <a:spcAft>
                <a:spcPts val="600"/>
              </a:spcAft>
            </a:pPr>
            <a:r>
              <a:rPr lang="en-US" sz="2000" dirty="0"/>
              <a:t>I will not take advantage of the peer relationship for personal benefit, material or financial gain. </a:t>
            </a:r>
          </a:p>
          <a:p>
            <a:pPr algn="l">
              <a:spcAft>
                <a:spcPts val="600"/>
              </a:spcAft>
            </a:pPr>
            <a:r>
              <a:rPr lang="en-US" sz="2000" dirty="0"/>
              <a:t>I will respect the boundaries of peer support work and will not engage in romantic or sexual relationships with the peers that I support. </a:t>
            </a:r>
          </a:p>
          <a:p>
            <a:pPr algn="l">
              <a:spcAft>
                <a:spcPts val="600"/>
              </a:spcAft>
            </a:pPr>
            <a:r>
              <a:rPr lang="en-US" sz="2000" dirty="0"/>
              <a:t>I will not provide peer support in a manner that negatively affects the public’s confidence in peer support.</a:t>
            </a:r>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Confidentiality as a Peer Supporter</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7 – Beginning the Relationship</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012284"/>
            <a:ext cx="11448213" cy="3554126"/>
          </a:xfrm>
        </p:spPr>
        <p:txBody>
          <a:bodyPr/>
          <a:lstStyle/>
          <a:p>
            <a:pPr marL="0" indent="0" algn="l">
              <a:buNone/>
            </a:pPr>
            <a:r>
              <a:rPr lang="en-CA" sz="2000" dirty="0"/>
              <a:t>When sharing with other Peer Supporters, we will not disclose any specific information about our Peers or their experiences. Instead, we will only share the information necessary to gain support and/or consult with others. </a:t>
            </a:r>
          </a:p>
          <a:p>
            <a:pPr marL="0" indent="0" algn="l">
              <a:buNone/>
            </a:pPr>
            <a:endParaRPr lang="en-CA" sz="2000" dirty="0"/>
          </a:p>
          <a:p>
            <a:pPr marL="0" indent="0" algn="l">
              <a:buNone/>
            </a:pPr>
            <a:r>
              <a:rPr lang="en-CA" sz="2000" dirty="0"/>
              <a:t>Be aware of any potential violations and address these issues when you have concerns. </a:t>
            </a:r>
          </a:p>
          <a:p>
            <a:pPr marL="0" indent="0" algn="l">
              <a:buNone/>
            </a:pPr>
            <a:endParaRPr lang="en-CA" sz="2000" dirty="0"/>
          </a:p>
          <a:p>
            <a:pPr marL="0" indent="0" algn="l">
              <a:buNone/>
            </a:pPr>
            <a:r>
              <a:rPr lang="en-CA" sz="2000" dirty="0"/>
              <a:t>Remember that while we hold confidentiality as Peer Supporters, our Peer is not held to the same guidelines. Don’t share something if you are worried about others finding out about it.</a:t>
            </a:r>
          </a:p>
          <a:p>
            <a:pPr marL="0" indent="0" algn="l">
              <a:buNone/>
            </a:pPr>
            <a:r>
              <a:rPr lang="en-CA" sz="2000" dirty="0"/>
              <a:t>Consider these guidelines in tandem with your organization’s guidelines on confidentiality. </a:t>
            </a:r>
          </a:p>
        </p:txBody>
      </p:sp>
    </p:spTree>
    <p:extLst>
      <p:ext uri="{BB962C8B-B14F-4D97-AF65-F5344CB8AC3E}">
        <p14:creationId xmlns:p14="http://schemas.microsoft.com/office/powerpoint/2010/main" val="2555278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Props1.xml><?xml version="1.0" encoding="utf-8"?>
<ds:datastoreItem xmlns:ds="http://schemas.openxmlformats.org/officeDocument/2006/customXml" ds:itemID="{74FDB381-F1BD-422C-88C6-BBAAE1F448CC}">
  <ds:schemaRefs>
    <ds:schemaRef ds:uri="http://schemas.microsoft.com/sharepoint/v3/contenttype/forms"/>
  </ds:schemaRefs>
</ds:datastoreItem>
</file>

<file path=customXml/itemProps2.xml><?xml version="1.0" encoding="utf-8"?>
<ds:datastoreItem xmlns:ds="http://schemas.openxmlformats.org/officeDocument/2006/customXml" ds:itemID="{2F848462-51F0-4792-958B-BE5D4278A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3854F1-C401-4E92-849D-38707E3305DA}">
  <ds:schemaRefs>
    <ds:schemaRef ds:uri="http://purl.org/dc/dcmitype/"/>
    <ds:schemaRef ds:uri="http://schemas.microsoft.com/office/2006/metadata/properties"/>
    <ds:schemaRef ds:uri="http://schemas.microsoft.com/office/2006/documentManagement/types"/>
    <ds:schemaRef ds:uri="http://schemas.microsoft.com/office/infopath/2007/PartnerControls"/>
    <ds:schemaRef ds:uri="0ec5c850-d167-47b1-9816-f7dea4e6d71f"/>
    <ds:schemaRef ds:uri="http://schemas.openxmlformats.org/package/2006/metadata/core-properties"/>
    <ds:schemaRef ds:uri="http://www.w3.org/XML/1998/namespace"/>
    <ds:schemaRef ds:uri="55c4c3e0-b5a6-4d17-8208-23131be646c2"/>
    <ds:schemaRef ds:uri="http://purl.org/dc/elements/1.1/"/>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13629</TotalTime>
  <Words>3914</Words>
  <Application>Microsoft Office PowerPoint</Application>
  <PresentationFormat>Widescreen</PresentationFormat>
  <Paragraphs>322</Paragraphs>
  <Slides>22</Slides>
  <Notes>22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vt:i4>
      </vt:variant>
    </vt:vector>
  </HeadingPairs>
  <TitlesOfParts>
    <vt:vector size="36"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Segoe UI</vt:lpstr>
      <vt:lpstr>Verdana</vt:lpstr>
      <vt:lpstr>Office Theme</vt:lpstr>
      <vt:lpstr>1_Office Theme</vt:lpstr>
      <vt:lpstr>Housekeeping</vt:lpstr>
      <vt:lpstr>Expectations</vt:lpstr>
      <vt:lpstr>Beginning the Relationship and Ethics</vt:lpstr>
      <vt:lpstr>Land Acknowledgement</vt:lpstr>
      <vt:lpstr>Icebreaker Activity</vt:lpstr>
      <vt:lpstr>Module Overview</vt:lpstr>
      <vt:lpstr>Learning Objectives</vt:lpstr>
      <vt:lpstr>Peer Support Canada Code of Conduct</vt:lpstr>
      <vt:lpstr>Confidentiality as a Peer Supporter</vt:lpstr>
      <vt:lpstr>Breaking Confidentiality</vt:lpstr>
      <vt:lpstr>Workplace Confidentiality </vt:lpstr>
      <vt:lpstr>Professionalism</vt:lpstr>
      <vt:lpstr>PowerPoint Presentation</vt:lpstr>
      <vt:lpstr>BREAKOUT ROOM ACTIVITY</vt:lpstr>
      <vt:lpstr>Activity: Introducing  Yourself </vt:lpstr>
      <vt:lpstr>Guiding an Initial Meeting </vt:lpstr>
      <vt:lpstr>Finding the Focus</vt:lpstr>
      <vt:lpstr>Ways to Support Your Peer </vt:lpstr>
      <vt:lpstr>Group Discussion Scenario </vt:lpstr>
      <vt:lpstr>Resources</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140</cp:revision>
  <cp:lastPrinted>2024-06-13T14:43:40Z</cp:lastPrinted>
  <dcterms:created xsi:type="dcterms:W3CDTF">2023-01-01T00:36:40Z</dcterms:created>
  <dcterms:modified xsi:type="dcterms:W3CDTF">2024-06-14T01:13:25Z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SharedFileIndex">
    <vt:lpwstr/>
  </property>
  <property fmtid="{D5CDD505-2E9C-101B-9397-08002B2CF9AE}" pid="5" name="_ExtendedDescription">
    <vt:lpwstr/>
  </property>
  <property fmtid="{D5CDD505-2E9C-101B-9397-08002B2CF9AE}" pid="6" name="_SourceUrl">
    <vt:lpwstr/>
  </property>
  <property fmtid="{D5CDD505-2E9C-101B-9397-08002B2CF9AE}" pid="7" name="ContentTypeId">
    <vt:lpwstr>0x0101009F90AADE53214F4BBEB5AFA0C3321DC6</vt:lpwstr>
  </property>
  <property fmtid="{D5CDD505-2E9C-101B-9397-08002B2CF9AE}" pid="8" name="Order">
    <vt:lpwstr>126300.000000000</vt:lpwstr>
  </property>
</Properties>
</file>